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4"/>
  </p:notesMasterIdLst>
  <p:handoutMasterIdLst>
    <p:handoutMasterId r:id="rId45"/>
  </p:handoutMasterIdLst>
  <p:sldIdLst>
    <p:sldId id="257" r:id="rId5"/>
    <p:sldId id="258" r:id="rId6"/>
    <p:sldId id="259" r:id="rId7"/>
    <p:sldId id="292" r:id="rId8"/>
    <p:sldId id="293" r:id="rId9"/>
    <p:sldId id="294" r:id="rId10"/>
    <p:sldId id="295" r:id="rId11"/>
    <p:sldId id="262" r:id="rId12"/>
    <p:sldId id="263" r:id="rId13"/>
    <p:sldId id="297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98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90" r:id="rId39"/>
    <p:sldId id="291" r:id="rId40"/>
    <p:sldId id="287" r:id="rId41"/>
    <p:sldId id="288" r:id="rId42"/>
    <p:sldId id="289" r:id="rId43"/>
  </p:sldIdLst>
  <p:sldSz cx="12192000" cy="6858000"/>
  <p:notesSz cx="6797675" cy="9926638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1">
          <p15:clr>
            <a:srgbClr val="A4A3A4"/>
          </p15:clr>
        </p15:guide>
        <p15:guide id="2" pos="11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0049"/>
    <a:srgbClr val="FF3333"/>
    <a:srgbClr val="002757"/>
    <a:srgbClr val="0033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1304" autoAdjust="0"/>
  </p:normalViewPr>
  <p:slideViewPr>
    <p:cSldViewPr snapToGrid="0">
      <p:cViewPr varScale="1">
        <p:scale>
          <a:sx n="78" d="100"/>
          <a:sy n="78" d="100"/>
        </p:scale>
        <p:origin x="835" y="72"/>
      </p:cViewPr>
      <p:guideLst>
        <p:guide orient="horz" pos="911"/>
        <p:guide pos="11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4" d="100"/>
          <a:sy n="54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eter Philippaerts" userId="35040aa7c69befd9" providerId="LiveId" clId="{66CD4D20-2264-40A0-84B8-9EC4A6EC9CBC}"/>
  </pc:docChgLst>
  <pc:docChgLst>
    <pc:chgData name="Tiebe Van Nieuwenhove" userId="336bbf4f-8cbb-4e8f-b594-4ddaeccd1673" providerId="ADAL" clId="{2FBD4971-523D-496B-9045-60A195FE75E1}"/>
    <pc:docChg chg="modSld">
      <pc:chgData name="Tiebe Van Nieuwenhove" userId="336bbf4f-8cbb-4e8f-b594-4ddaeccd1673" providerId="ADAL" clId="{2FBD4971-523D-496B-9045-60A195FE75E1}" dt="2019-09-18T09:24:48.490" v="8" actId="20577"/>
      <pc:docMkLst>
        <pc:docMk/>
      </pc:docMkLst>
      <pc:sldChg chg="modNotesTx">
        <pc:chgData name="Tiebe Van Nieuwenhove" userId="336bbf4f-8cbb-4e8f-b594-4ddaeccd1673" providerId="ADAL" clId="{2FBD4971-523D-496B-9045-60A195FE75E1}" dt="2019-09-18T09:24:48.490" v="8" actId="20577"/>
        <pc:sldMkLst>
          <pc:docMk/>
          <pc:sldMk cId="351712718" sldId="273"/>
        </pc:sldMkLst>
      </pc:sldChg>
    </pc:docChg>
  </pc:docChgLst>
  <pc:docChgLst>
    <pc:chgData name="Pieter Philippaerts" userId="35040aa7c69befd9" providerId="LiveId" clId="{CA02EAEA-A465-4A11-802A-283E4000FE6E}"/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E808EA-3169-4856-A915-046643512B93}" type="datetimeFigureOut">
              <a:rPr lang="nl-BE" smtClean="0"/>
              <a:t>18/09/2019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DC771-F508-4642-8F0F-368FDA2A49F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6525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A5DA4-0517-469B-A20E-54B75BF32207}" type="datetimeFigureOut">
              <a:rPr lang="nl-BE" smtClean="0"/>
              <a:t>18/09/2019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E7ADA-B818-4A8D-827F-3A2F12FF408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5948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52806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Geen</a:t>
            </a:r>
            <a:r>
              <a:rPr lang="nl-BE" baseline="0" dirty="0"/>
              <a:t> onderbreking van het actieve programma =&gt; besturingssysteem komt niet in actie totdat er een </a:t>
            </a:r>
            <a:r>
              <a:rPr lang="nl-BE" baseline="0" dirty="0" err="1"/>
              <a:t>interrupt</a:t>
            </a:r>
            <a:r>
              <a:rPr lang="nl-BE" baseline="0" dirty="0"/>
              <a:t> </a:t>
            </a:r>
            <a:r>
              <a:rPr lang="nl-BE" baseline="0" dirty="0" err="1"/>
              <a:t>request</a:t>
            </a:r>
            <a:r>
              <a:rPr lang="nl-BE" baseline="0" dirty="0"/>
              <a:t> plaatsvindt, of het actieve programma afsluit.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1618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Tot hier</a:t>
            </a:r>
          </a:p>
          <a:p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Geen </a:t>
            </a:r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Interrupts</a:t>
            </a:r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Het programma doet een berekening. Het wil uiteindelijk de resultaten</a:t>
            </a:r>
          </a:p>
          <a:p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wegschrijven naar de schijf, dus verstuurt het een aanvraag naar het besturingssysteem</a:t>
            </a:r>
          </a:p>
          <a:p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om de data weg te schrijven. Het programma zelf kan</a:t>
            </a:r>
          </a:p>
          <a:p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dit natuurlijk niet, aangezien het geen rechten heeft om rechtstreeks de</a:t>
            </a:r>
          </a:p>
          <a:p>
            <a:r>
              <a:rPr lang="nl-B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hardware aan te spreken.</a:t>
            </a:r>
          </a:p>
          <a:p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Het besturingssysteem evalueert de aanvraag en wanneer alles ok is stuurt</a:t>
            </a:r>
          </a:p>
          <a:p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het de data naar de schijf om deze weg te schrijven.</a:t>
            </a:r>
          </a:p>
          <a:p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De schijf schrijft de data weg. De processor doet ondertussen niet veel</a:t>
            </a:r>
          </a:p>
          <a:p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nuttigs: hij blijft in een lus aan de schijf vragen of die al klaar is.</a:t>
            </a:r>
          </a:p>
          <a:p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4. Uiteindelijk geeft de schijf aan dat het wegschrijven gedaan is, en sluit het</a:t>
            </a:r>
          </a:p>
          <a:p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besturingssysteem de schrijfopdracht af. Hierna gaat de processor terug</a:t>
            </a:r>
          </a:p>
          <a:p>
            <a:r>
              <a:rPr lang="nl-B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naar de applicatie.</a:t>
            </a:r>
          </a:p>
          <a:p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5. De applicatie gaat verder en sluit uiteindelijk af.</a:t>
            </a:r>
          </a:p>
          <a:p>
            <a:endParaRPr lang="nl-NL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nl-NL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Wel </a:t>
            </a:r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Interrupts</a:t>
            </a:r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Het programma doet een berekening. Het wil uiteindelijk de resultaten</a:t>
            </a:r>
          </a:p>
          <a:p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wegschrijven naar de schijf, dus verstuurt het een aanvraag naar het besturingssysteem</a:t>
            </a:r>
          </a:p>
          <a:p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om de data weg te schrijven.</a:t>
            </a:r>
          </a:p>
          <a:p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Het besturingssysteem evalueert de aanvraag en wanneer alles ok is stuurt</a:t>
            </a:r>
          </a:p>
          <a:p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het de data naar de schijf om deze weg te schrijven.</a:t>
            </a:r>
          </a:p>
          <a:p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De schijf schrijft de data weg. De processor gaat ondertussen terug naar</a:t>
            </a:r>
          </a:p>
          <a:p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 applicatie die verder kan rekenen terwijl de schijf data schrijft. De</a:t>
            </a:r>
          </a:p>
          <a:p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applicatie blijft actief totdat de schijf klaar is en een </a:t>
            </a:r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interrupt</a:t>
            </a:r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request</a:t>
            </a:r>
            <a:endParaRPr lang="nl-NL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nl-B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stuurt.</a:t>
            </a:r>
          </a:p>
          <a:p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4. De </a:t>
            </a:r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interrupt</a:t>
            </a:r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request</a:t>
            </a:r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wordt afgehandeld (d.i. een </a:t>
            </a:r>
            <a:r>
              <a:rPr lang="nl-NL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interrupt</a:t>
            </a:r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en het besturingssysteem</a:t>
            </a:r>
          </a:p>
          <a:p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sluit de schrijfopdracht af. Hierna gaat de processor terug</a:t>
            </a:r>
          </a:p>
          <a:p>
            <a:r>
              <a:rPr lang="nl-B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naar de applicatie.</a:t>
            </a:r>
          </a:p>
          <a:p>
            <a:r>
              <a:rPr lang="nl-NL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5. De applicatie gaat verder en sluit uiteindelijk af.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6941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interrupt latency: hoe </a:t>
            </a:r>
            <a:r>
              <a:rPr lang="en-US" dirty="0" err="1"/>
              <a:t>lang</a:t>
            </a:r>
            <a:r>
              <a:rPr lang="en-US" dirty="0"/>
              <a:t> mag </a:t>
            </a:r>
            <a:r>
              <a:rPr lang="en-US" dirty="0" err="1"/>
              <a:t>gewacht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</a:t>
            </a:r>
            <a:r>
              <a:rPr lang="en-US" dirty="0" err="1"/>
              <a:t>eer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interrupt </a:t>
            </a:r>
            <a:r>
              <a:rPr lang="en-US" dirty="0" err="1"/>
              <a:t>afgehandeld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; audio interrupts </a:t>
            </a:r>
            <a:r>
              <a:rPr lang="en-US" dirty="0" err="1"/>
              <a:t>hebben</a:t>
            </a:r>
            <a:r>
              <a:rPr lang="en-US" dirty="0"/>
              <a:t> </a:t>
            </a:r>
            <a:r>
              <a:rPr lang="en-US" dirty="0" err="1"/>
              <a:t>bijv</a:t>
            </a:r>
            <a:r>
              <a:rPr lang="en-US" dirty="0"/>
              <a:t>.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lage</a:t>
            </a:r>
            <a:r>
              <a:rPr lang="en-US" dirty="0"/>
              <a:t> latency </a:t>
            </a:r>
            <a:r>
              <a:rPr lang="en-US" dirty="0" err="1"/>
              <a:t>nodig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0175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synchrone</a:t>
            </a:r>
            <a:r>
              <a:rPr lang="en-US" dirty="0"/>
              <a:t> interrupts </a:t>
            </a:r>
            <a:r>
              <a:rPr lang="en-US" dirty="0" err="1"/>
              <a:t>kunnen</a:t>
            </a:r>
            <a:r>
              <a:rPr lang="en-US" dirty="0"/>
              <a:t> nooit </a:t>
            </a:r>
            <a:r>
              <a:rPr lang="en-US" dirty="0" err="1"/>
              <a:t>geblokkeerd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(</a:t>
            </a:r>
            <a:r>
              <a:rPr lang="en-US" dirty="0" err="1"/>
              <a:t>logisch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– </a:t>
            </a:r>
            <a:r>
              <a:rPr lang="en-US" dirty="0" err="1"/>
              <a:t>bijv</a:t>
            </a:r>
            <a:r>
              <a:rPr lang="en-US" dirty="0"/>
              <a:t>.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deling</a:t>
            </a:r>
            <a:r>
              <a:rPr lang="en-US" dirty="0"/>
              <a:t> door </a:t>
            </a:r>
            <a:r>
              <a:rPr lang="en-US" dirty="0" err="1"/>
              <a:t>nul</a:t>
            </a:r>
            <a:r>
              <a:rPr lang="en-US" dirty="0"/>
              <a:t> MOET direct </a:t>
            </a:r>
            <a:r>
              <a:rPr lang="en-US" dirty="0" err="1"/>
              <a:t>afgehandeld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); intel </a:t>
            </a:r>
            <a:r>
              <a:rPr lang="en-US" dirty="0" err="1"/>
              <a:t>spreekt</a:t>
            </a:r>
            <a:r>
              <a:rPr lang="en-US" dirty="0"/>
              <a:t> van “maskable interrupts” </a:t>
            </a:r>
            <a:r>
              <a:rPr lang="en-US" dirty="0" err="1"/>
              <a:t>en</a:t>
            </a:r>
            <a:r>
              <a:rPr lang="en-US" dirty="0"/>
              <a:t> “non-maskable interrupts”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872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Cursus </a:t>
            </a:r>
            <a:r>
              <a:rPr lang="en-US" dirty="0" err="1"/>
              <a:t>zegt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stap</a:t>
            </a:r>
            <a:r>
              <a:rPr lang="en-US" dirty="0"/>
              <a:t> 3 </a:t>
            </a:r>
            <a:r>
              <a:rPr lang="en-US" dirty="0" err="1"/>
              <a:t>ook</a:t>
            </a:r>
            <a:r>
              <a:rPr lang="en-US" dirty="0"/>
              <a:t> in kernel mode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uitgevoerd</a:t>
            </a:r>
            <a:r>
              <a:rPr lang="en-US" dirty="0"/>
              <a:t>; </a:t>
            </a:r>
            <a:r>
              <a:rPr lang="en-US" dirty="0" err="1"/>
              <a:t>dat</a:t>
            </a:r>
            <a:r>
              <a:rPr lang="en-US" dirty="0"/>
              <a:t> is </a:t>
            </a:r>
            <a:r>
              <a:rPr lang="en-US" dirty="0" err="1"/>
              <a:t>natuurlijk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waar</a:t>
            </a:r>
            <a:r>
              <a:rPr lang="en-US" dirty="0"/>
              <a:t>! (</a:t>
            </a:r>
            <a:r>
              <a:rPr lang="en-US" dirty="0" err="1"/>
              <a:t>pagina</a:t>
            </a:r>
            <a:r>
              <a:rPr lang="en-US" dirty="0"/>
              <a:t> 34, </a:t>
            </a:r>
            <a:r>
              <a:rPr lang="en-US" dirty="0" err="1"/>
              <a:t>sectie</a:t>
            </a:r>
            <a:r>
              <a:rPr lang="en-US" dirty="0"/>
              <a:t> 2.3.3, </a:t>
            </a:r>
            <a:r>
              <a:rPr lang="en-US" dirty="0" err="1"/>
              <a:t>einde</a:t>
            </a:r>
            <a:r>
              <a:rPr lang="en-US" dirty="0"/>
              <a:t> </a:t>
            </a:r>
            <a:r>
              <a:rPr lang="en-US" dirty="0" err="1"/>
              <a:t>hoofdstuk</a:t>
            </a:r>
            <a:r>
              <a:rPr lang="en-US" dirty="0"/>
              <a:t>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710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slide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029318" y="4170507"/>
            <a:ext cx="9117366" cy="1594556"/>
          </a:xfrm>
          <a:ln w="76200" cmpd="sng">
            <a:solidFill>
              <a:srgbClr val="002757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14" y="1915202"/>
            <a:ext cx="4767749" cy="165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45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_Z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268111"/>
            <a:ext cx="9948333" cy="5799668"/>
          </a:xfrm>
        </p:spPr>
        <p:txBody>
          <a:bodyPr wrap="none"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11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Basisslide met titel - Op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5"/>
            <a:ext cx="9948333" cy="4242154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0027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5048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sslide_Z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268111"/>
            <a:ext cx="9948333" cy="5799668"/>
          </a:xfrm>
        </p:spPr>
        <p:txBody>
          <a:bodyPr wrap="none"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0027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150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 me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6347179" y="265289"/>
            <a:ext cx="5421488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519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 met 1 kolom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378575" y="0"/>
            <a:ext cx="5813425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157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sslide me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0027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6347179" y="265289"/>
            <a:ext cx="5421488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5373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sslide met 1 kolom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0027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378575" y="0"/>
            <a:ext cx="5813425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651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slide beeld + logo 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364" y="-440535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643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slide beeld + logo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0027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486" y="-487603"/>
            <a:ext cx="2160000" cy="2160000"/>
          </a:xfrm>
          <a:prstGeom prst="rect">
            <a:avLst/>
          </a:prstGeom>
        </p:spPr>
      </p:pic>
      <p:sp>
        <p:nvSpPr>
          <p:cNvPr id="6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480175"/>
            <a:ext cx="2133600" cy="365125"/>
          </a:xfrm>
          <a:prstGeom prst="rect">
            <a:avLst/>
          </a:prstGeom>
        </p:spPr>
        <p:txBody>
          <a:bodyPr/>
          <a:lstStyle/>
          <a:p>
            <a:fld id="{85728152-F63C-4B30-A024-0B85297DDA4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5228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23392" y="648000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47949" y="648000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4AACD50-2F36-4777-9B06-7D03217F13C9}" type="slidenum">
              <a:rPr lang="nl-BE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7303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1 - Beeld 1">
    <p:bg>
      <p:bgPr>
        <a:blipFill dpi="0" rotWithShape="1">
          <a:blip r:embed="rId2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16056" y="4818952"/>
            <a:ext cx="9117366" cy="1594556"/>
          </a:xfrm>
          <a:ln w="76200" cmpd="sng">
            <a:solidFill>
              <a:schemeClr val="bg1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002757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816" y="-914400"/>
            <a:ext cx="45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534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ABD2C59E-4008-4C0C-8431-7FB6D3839543}" type="datetimeFigureOut">
              <a:rPr lang="en-GB" smtClean="0"/>
              <a:t>18/09/2019</a:t>
            </a:fld>
            <a:endParaRPr lang="en-GB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752C8AD-4820-47C6-9227-AB8599821B92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354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1 - Beeld 2">
    <p:bg>
      <p:bgPr>
        <a:blipFill dpi="0" rotWithShape="1">
          <a:blip r:embed="rId2">
            <a:alphaModFix amt="6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 userDrawn="1"/>
        </p:nvSpPr>
        <p:spPr>
          <a:xfrm>
            <a:off x="816056" y="4818952"/>
            <a:ext cx="9117366" cy="1594556"/>
          </a:xfrm>
          <a:prstGeom prst="rect">
            <a:avLst/>
          </a:prstGeom>
          <a:ln w="76200" cmpd="sng">
            <a:solidFill>
              <a:schemeClr val="bg1"/>
            </a:solidFill>
          </a:ln>
        </p:spPr>
        <p:txBody>
          <a:bodyPr vert="horz" lIns="180000" tIns="180000" rIns="180000" bIns="1800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75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816" y="-914400"/>
            <a:ext cx="45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26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2 - Rood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r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7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50" y="589985"/>
            <a:ext cx="3387815" cy="1172554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867" y="-1615933"/>
            <a:ext cx="8100000" cy="81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52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 Optie 2 - Wi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867" y="-1615933"/>
            <a:ext cx="8100000" cy="8100000"/>
          </a:xfrm>
          <a:prstGeom prst="rect">
            <a:avLst/>
          </a:prstGeom>
        </p:spPr>
      </p:pic>
      <p:sp>
        <p:nvSpPr>
          <p:cNvPr id="5" name="Rectangle 3"/>
          <p:cNvSpPr/>
          <p:nvPr userDrawn="1"/>
        </p:nvSpPr>
        <p:spPr>
          <a:xfrm>
            <a:off x="0" y="4846284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l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75" y="5183507"/>
            <a:ext cx="2760704" cy="95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06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4"/>
            <a:ext cx="9948333" cy="4750153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418" y="-600957"/>
            <a:ext cx="2247195" cy="224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94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5"/>
            <a:ext cx="9948333" cy="4242154"/>
          </a:xfrm>
        </p:spPr>
        <p:txBody>
          <a:bodyPr/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01" y="365125"/>
            <a:ext cx="2628281" cy="90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02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Basisslide met titel - Op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646238"/>
          </a:xfrm>
          <a:prstGeom prst="rect">
            <a:avLst/>
          </a:prstGeom>
          <a:solidFill>
            <a:srgbClr val="0027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5"/>
            <a:ext cx="9948333" cy="4242154"/>
          </a:xfrm>
        </p:spPr>
        <p:txBody>
          <a:bodyPr/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01" y="365125"/>
            <a:ext cx="2628281" cy="90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66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5"/>
            <a:ext cx="9948333" cy="4242154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57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750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89289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  <p:sldLayoutId id="2147483677" r:id="rId3"/>
    <p:sldLayoutId id="2147483675" r:id="rId4"/>
    <p:sldLayoutId id="2147483666" r:id="rId5"/>
    <p:sldLayoutId id="2147483650" r:id="rId6"/>
    <p:sldLayoutId id="2147483672" r:id="rId7"/>
    <p:sldLayoutId id="2147483680" r:id="rId8"/>
    <p:sldLayoutId id="2147483660" r:id="rId9"/>
    <p:sldLayoutId id="2147483661" r:id="rId10"/>
    <p:sldLayoutId id="2147483681" r:id="rId11"/>
    <p:sldLayoutId id="2147483682" r:id="rId12"/>
    <p:sldLayoutId id="2147483662" r:id="rId13"/>
    <p:sldLayoutId id="2147483663" r:id="rId14"/>
    <p:sldLayoutId id="2147483683" r:id="rId15"/>
    <p:sldLayoutId id="2147483684" r:id="rId16"/>
    <p:sldLayoutId id="2147483664" r:id="rId17"/>
    <p:sldLayoutId id="2147483667" r:id="rId18"/>
    <p:sldLayoutId id="2147483678" r:id="rId19"/>
    <p:sldLayoutId id="2147483679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00275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344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Interrupts en System Calls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46494" y="1842251"/>
            <a:ext cx="8015368" cy="4242154"/>
          </a:xfrm>
        </p:spPr>
        <p:txBody>
          <a:bodyPr/>
          <a:lstStyle/>
          <a:p>
            <a:r>
              <a:rPr lang="en-US" dirty="0" err="1"/>
              <a:t>Besturingssysteem</a:t>
            </a:r>
            <a:r>
              <a:rPr lang="en-US" dirty="0"/>
              <a:t> is </a:t>
            </a:r>
            <a:r>
              <a:rPr lang="en-US" dirty="0">
                <a:solidFill>
                  <a:srgbClr val="E00049"/>
                </a:solidFill>
              </a:rPr>
              <a:t>event driven</a:t>
            </a:r>
          </a:p>
          <a:p>
            <a:pPr lvl="1"/>
            <a:r>
              <a:rPr lang="en-US" dirty="0"/>
              <a:t>Zit </a:t>
            </a:r>
            <a:r>
              <a:rPr lang="en-US" dirty="0" err="1"/>
              <a:t>altijd</a:t>
            </a:r>
            <a:r>
              <a:rPr lang="en-US" dirty="0"/>
              <a:t> in het </a:t>
            </a:r>
            <a:r>
              <a:rPr lang="en-US" dirty="0" err="1"/>
              <a:t>geheugen</a:t>
            </a:r>
            <a:endParaRPr lang="en-US" dirty="0"/>
          </a:p>
          <a:p>
            <a:pPr lvl="1"/>
            <a:r>
              <a:rPr lang="en-US" dirty="0" err="1"/>
              <a:t>Enkel</a:t>
            </a:r>
            <a:r>
              <a:rPr lang="en-US" dirty="0"/>
              <a:t> </a:t>
            </a:r>
            <a:r>
              <a:rPr lang="en-US" dirty="0" err="1"/>
              <a:t>actief</a:t>
            </a:r>
            <a:r>
              <a:rPr lang="en-US" dirty="0"/>
              <a:t> </a:t>
            </a:r>
            <a:r>
              <a:rPr lang="en-US" dirty="0" err="1"/>
              <a:t>wanneer</a:t>
            </a:r>
            <a:r>
              <a:rPr lang="en-US" dirty="0"/>
              <a:t> </a:t>
            </a:r>
            <a:r>
              <a:rPr lang="en-US" dirty="0" err="1"/>
              <a:t>nodig</a:t>
            </a:r>
            <a:endParaRPr lang="en-US" dirty="0"/>
          </a:p>
          <a:p>
            <a:pPr lvl="2"/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935" y="2116729"/>
            <a:ext cx="2934109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95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Interrupt requests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095381" y="1900439"/>
            <a:ext cx="9948333" cy="4242154"/>
          </a:xfrm>
        </p:spPr>
        <p:txBody>
          <a:bodyPr/>
          <a:lstStyle/>
          <a:p>
            <a:r>
              <a:rPr lang="nl-BE" dirty="0"/>
              <a:t>Stel: een netwerkpakket komt binnen op de netwerkkaart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/>
              <a:t>Netwerkkaart stuurt een </a:t>
            </a:r>
            <a:r>
              <a:rPr lang="nl-BE" dirty="0">
                <a:solidFill>
                  <a:srgbClr val="E00049"/>
                </a:solidFill>
              </a:rPr>
              <a:t>interrupt request</a:t>
            </a:r>
            <a:r>
              <a:rPr lang="nl-BE" dirty="0"/>
              <a:t> naar de processor</a:t>
            </a:r>
          </a:p>
          <a:p>
            <a:pPr marL="1257300" lvl="2" indent="-457200"/>
            <a:r>
              <a:rPr lang="nl-BE" dirty="0"/>
              <a:t>= berichtje dat het OS iets moet afhandelen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BE" dirty="0"/>
              <a:t>Processor onderbreekt het actieve programma</a:t>
            </a:r>
          </a:p>
          <a:p>
            <a:pPr marL="1257300" lvl="2" indent="-457200"/>
            <a:r>
              <a:rPr lang="nl-BE" dirty="0"/>
              <a:t>Springt naar code van het OS om de request af te handelen</a:t>
            </a:r>
          </a:p>
          <a:p>
            <a:endParaRPr lang="nl-BE" dirty="0"/>
          </a:p>
          <a:p>
            <a:r>
              <a:rPr lang="nl-BE" dirty="0"/>
              <a:t>Geen interrupt requests = geen onderbreking van het actieve programma</a:t>
            </a:r>
          </a:p>
          <a:p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35547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Interrupt requests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20813" y="1767436"/>
            <a:ext cx="9948333" cy="4242154"/>
          </a:xfrm>
        </p:spPr>
        <p:txBody>
          <a:bodyPr/>
          <a:lstStyle/>
          <a:p>
            <a:r>
              <a:rPr lang="nl-BE" dirty="0"/>
              <a:t>Wanneer checken of er een interrupt request is? </a:t>
            </a:r>
            <a:r>
              <a:rPr lang="nl-BE" dirty="0">
                <a:solidFill>
                  <a:srgbClr val="E00049"/>
                </a:solidFill>
              </a:rPr>
              <a:t>Hardware ondersteuning!</a:t>
            </a:r>
          </a:p>
          <a:p>
            <a:pPr lvl="1"/>
            <a:endParaRPr lang="nl-BE" dirty="0"/>
          </a:p>
          <a:p>
            <a:r>
              <a:rPr lang="nl-BE" dirty="0"/>
              <a:t>Haal- en uitvoeringscyclus (cfr. Computersystemen)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985" y="3535243"/>
            <a:ext cx="6103440" cy="267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18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919856" y="412461"/>
            <a:ext cx="9948333" cy="4242154"/>
          </a:xfrm>
        </p:spPr>
        <p:txBody>
          <a:bodyPr/>
          <a:lstStyle/>
          <a:p>
            <a:r>
              <a:rPr lang="nl-BE" dirty="0"/>
              <a:t>Haal- en uitvoeringscyclus mét interrupt-ondersteuning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006" y="1163782"/>
            <a:ext cx="8868535" cy="525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53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Interrupts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Afhandeling van </a:t>
            </a:r>
            <a:r>
              <a:rPr lang="nl-BE" dirty="0" err="1"/>
              <a:t>interrupt</a:t>
            </a:r>
            <a:r>
              <a:rPr lang="nl-BE" dirty="0"/>
              <a:t> </a:t>
            </a:r>
            <a:r>
              <a:rPr lang="nl-BE" dirty="0" err="1"/>
              <a:t>requests</a:t>
            </a:r>
            <a:r>
              <a:rPr lang="nl-BE" dirty="0"/>
              <a:t> kan tijdelijk worden uitgeschakeld</a:t>
            </a:r>
          </a:p>
          <a:p>
            <a:pPr lvl="1"/>
            <a:r>
              <a:rPr lang="nl-BE" dirty="0"/>
              <a:t>Niet controleren of er een </a:t>
            </a:r>
            <a:r>
              <a:rPr lang="nl-BE" dirty="0" err="1"/>
              <a:t>interrupt</a:t>
            </a:r>
            <a:r>
              <a:rPr lang="nl-BE" dirty="0"/>
              <a:t> </a:t>
            </a:r>
            <a:r>
              <a:rPr lang="nl-BE" dirty="0" err="1"/>
              <a:t>request</a:t>
            </a:r>
            <a:r>
              <a:rPr lang="nl-BE" dirty="0"/>
              <a:t> plaatsvindt</a:t>
            </a:r>
          </a:p>
          <a:p>
            <a:pPr lvl="1"/>
            <a:r>
              <a:rPr lang="nl-BE" dirty="0"/>
              <a:t>Bijvoorbeeld tijdens het afhandelen van een </a:t>
            </a:r>
            <a:r>
              <a:rPr lang="nl-BE" dirty="0" err="1"/>
              <a:t>interrupt</a:t>
            </a:r>
            <a:endParaRPr lang="nl-BE" dirty="0"/>
          </a:p>
          <a:p>
            <a:pPr lvl="1"/>
            <a:endParaRPr lang="nl-BE" dirty="0"/>
          </a:p>
          <a:p>
            <a:r>
              <a:rPr lang="nl-BE" dirty="0"/>
              <a:t>Afhandelen van een </a:t>
            </a:r>
            <a:r>
              <a:rPr lang="nl-BE" dirty="0" err="1"/>
              <a:t>interrupt</a:t>
            </a:r>
            <a:r>
              <a:rPr lang="nl-BE" dirty="0"/>
              <a:t> </a:t>
            </a:r>
            <a:r>
              <a:rPr lang="nl-BE" dirty="0" err="1"/>
              <a:t>request</a:t>
            </a:r>
            <a:r>
              <a:rPr lang="nl-BE" dirty="0"/>
              <a:t> = “een </a:t>
            </a:r>
            <a:r>
              <a:rPr lang="nl-BE" dirty="0" err="1"/>
              <a:t>interrupt</a:t>
            </a:r>
            <a:r>
              <a:rPr lang="nl-BE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4367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Interrupt</a:t>
            </a:r>
            <a:r>
              <a:rPr lang="nl-BE" dirty="0"/>
              <a:t> </a:t>
            </a:r>
            <a:r>
              <a:rPr lang="nl-BE" dirty="0" err="1"/>
              <a:t>requests</a:t>
            </a:r>
            <a:r>
              <a:rPr lang="nl-BE" dirty="0"/>
              <a:t> afhandelen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170195" y="1867189"/>
            <a:ext cx="9948333" cy="4242154"/>
          </a:xfrm>
        </p:spPr>
        <p:txBody>
          <a:bodyPr/>
          <a:lstStyle/>
          <a:p>
            <a:r>
              <a:rPr lang="nl-BE" dirty="0" err="1"/>
              <a:t>Interrupt</a:t>
            </a:r>
            <a:r>
              <a:rPr lang="nl-BE" dirty="0"/>
              <a:t> </a:t>
            </a:r>
            <a:r>
              <a:rPr lang="nl-BE" dirty="0" err="1"/>
              <a:t>request</a:t>
            </a:r>
            <a:r>
              <a:rPr lang="nl-BE" dirty="0"/>
              <a:t> = elektrisch signaal</a:t>
            </a:r>
          </a:p>
          <a:p>
            <a:r>
              <a:rPr lang="nl-BE" dirty="0"/>
              <a:t>Veel mogelijke redenen:</a:t>
            </a:r>
          </a:p>
          <a:p>
            <a:pPr lvl="1"/>
            <a:r>
              <a:rPr lang="nl-BE" dirty="0"/>
              <a:t>Deling door nul</a:t>
            </a:r>
          </a:p>
          <a:p>
            <a:pPr lvl="1"/>
            <a:r>
              <a:rPr lang="nl-BE" dirty="0"/>
              <a:t>Leesopdracht is voltooid</a:t>
            </a:r>
          </a:p>
          <a:p>
            <a:pPr lvl="1"/>
            <a:r>
              <a:rPr lang="nl-BE" dirty="0"/>
              <a:t>Gebruik van geprivilegieerde instructie in gebruikerstoestand</a:t>
            </a:r>
          </a:p>
          <a:p>
            <a:pPr lvl="1"/>
            <a:r>
              <a:rPr lang="nl-BE" dirty="0"/>
              <a:t>…</a:t>
            </a:r>
          </a:p>
          <a:p>
            <a:endParaRPr lang="nl-BE" dirty="0"/>
          </a:p>
          <a:p>
            <a:r>
              <a:rPr lang="nl-BE" dirty="0"/>
              <a:t>Elke </a:t>
            </a:r>
            <a:r>
              <a:rPr lang="nl-BE" dirty="0" err="1"/>
              <a:t>interrupt</a:t>
            </a:r>
            <a:r>
              <a:rPr lang="nl-BE" dirty="0"/>
              <a:t> moet anders afgehandeld worden…</a:t>
            </a:r>
          </a:p>
          <a:p>
            <a:pPr lvl="1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720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D02D0E-40B8-4E91-9875-C03A93D81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Interrupttabel</a:t>
            </a:r>
            <a:endParaRPr lang="en-US" dirty="0"/>
          </a:p>
        </p:txBody>
      </p:sp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223823" y="1932642"/>
            <a:ext cx="7897629" cy="4242154"/>
          </a:xfrm>
        </p:spPr>
        <p:txBody>
          <a:bodyPr/>
          <a:lstStyle/>
          <a:p>
            <a:r>
              <a:rPr lang="nl-BE" dirty="0" err="1"/>
              <a:t>Interrupttabel</a:t>
            </a:r>
            <a:r>
              <a:rPr lang="nl-BE" dirty="0"/>
              <a:t> </a:t>
            </a:r>
          </a:p>
          <a:p>
            <a:pPr lvl="1"/>
            <a:r>
              <a:rPr lang="nl-BE" dirty="0"/>
              <a:t>Voor elk type </a:t>
            </a:r>
            <a:r>
              <a:rPr lang="nl-BE" dirty="0" err="1"/>
              <a:t>interrupt</a:t>
            </a:r>
            <a:r>
              <a:rPr lang="nl-BE" dirty="0"/>
              <a:t> een geheugenadres</a:t>
            </a:r>
          </a:p>
          <a:p>
            <a:pPr lvl="2"/>
            <a:r>
              <a:rPr lang="nl-BE" dirty="0"/>
              <a:t>Begin van een methode die wordt opgeroepen wanneer </a:t>
            </a:r>
            <a:br>
              <a:rPr lang="nl-BE" dirty="0"/>
            </a:br>
            <a:r>
              <a:rPr lang="nl-BE" dirty="0"/>
              <a:t>een bepaalde interrupt request binnenkomt</a:t>
            </a:r>
          </a:p>
          <a:p>
            <a:pPr lvl="2"/>
            <a:r>
              <a:rPr lang="nl-BE" dirty="0"/>
              <a:t>= interrupt service routine</a:t>
            </a:r>
          </a:p>
          <a:p>
            <a:pPr lvl="1"/>
            <a:r>
              <a:rPr lang="nl-BE" dirty="0"/>
              <a:t>“</a:t>
            </a:r>
            <a:r>
              <a:rPr lang="nl-BE" dirty="0" err="1"/>
              <a:t>Interrupt</a:t>
            </a:r>
            <a:r>
              <a:rPr lang="nl-BE" dirty="0"/>
              <a:t> vector”</a:t>
            </a:r>
          </a:p>
          <a:p>
            <a:pPr lvl="1"/>
            <a:endParaRPr lang="nl-BE" dirty="0"/>
          </a:p>
          <a:p>
            <a:r>
              <a:rPr lang="nl-BE" dirty="0"/>
              <a:t>Wat als…</a:t>
            </a:r>
          </a:p>
          <a:p>
            <a:pPr marL="457200" lvl="1" indent="0">
              <a:buNone/>
            </a:pPr>
            <a:r>
              <a:rPr lang="nl-BE" dirty="0"/>
              <a:t>… een leesopdracht voor de harde schijf klaar is</a:t>
            </a: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452" y="1932642"/>
            <a:ext cx="3940509" cy="479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80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294886" y="393873"/>
            <a:ext cx="10017152" cy="6206431"/>
          </a:xfrm>
        </p:spPr>
        <p:txBody>
          <a:bodyPr/>
          <a:lstStyle/>
          <a:p>
            <a:pPr marL="914400" lvl="1" indent="-457200">
              <a:buFont typeface="+mj-lt"/>
              <a:buAutoNum type="arabicPeriod"/>
            </a:pPr>
            <a:r>
              <a:rPr lang="nl-BE" dirty="0"/>
              <a:t>Schijfbesturingseenheid ontvangt</a:t>
            </a:r>
            <a:br>
              <a:rPr lang="nl-BE" dirty="0"/>
            </a:br>
            <a:r>
              <a:rPr lang="nl-BE" dirty="0"/>
              <a:t>een leesopdracht</a:t>
            </a:r>
          </a:p>
          <a:p>
            <a:pPr marL="914400" lvl="1" indent="-457200">
              <a:buFont typeface="+mj-lt"/>
              <a:buAutoNum type="arabicPeriod"/>
            </a:pPr>
            <a:endParaRPr lang="nl-BE" dirty="0"/>
          </a:p>
          <a:p>
            <a:pPr marL="914400" lvl="1" indent="-457200">
              <a:buFont typeface="+mj-lt"/>
              <a:buAutoNum type="arabicPeriod"/>
            </a:pPr>
            <a:r>
              <a:rPr lang="nl-BE" dirty="0"/>
              <a:t>Leesopdracht is voltooid</a:t>
            </a:r>
            <a:br>
              <a:rPr lang="nl-BE" dirty="0"/>
            </a:br>
            <a:r>
              <a:rPr lang="nl-BE" dirty="0"/>
              <a:t>=&gt; </a:t>
            </a:r>
            <a:r>
              <a:rPr lang="nl-BE" dirty="0" err="1"/>
              <a:t>interrupt</a:t>
            </a:r>
            <a:r>
              <a:rPr lang="nl-BE" dirty="0"/>
              <a:t> </a:t>
            </a:r>
            <a:r>
              <a:rPr lang="nl-BE" dirty="0" err="1">
                <a:solidFill>
                  <a:srgbClr val="E00049"/>
                </a:solidFill>
              </a:rPr>
              <a:t>request</a:t>
            </a:r>
            <a:r>
              <a:rPr lang="nl-BE" dirty="0"/>
              <a:t> naar </a:t>
            </a:r>
            <a:r>
              <a:rPr lang="nl-BE" dirty="0" err="1"/>
              <a:t>interrupt</a:t>
            </a:r>
            <a:br>
              <a:rPr lang="nl-BE" dirty="0"/>
            </a:br>
            <a:r>
              <a:rPr lang="nl-BE" dirty="0">
                <a:solidFill>
                  <a:srgbClr val="E00049"/>
                </a:solidFill>
              </a:rPr>
              <a:t>controller</a:t>
            </a:r>
          </a:p>
          <a:p>
            <a:pPr marL="914400" lvl="1" indent="-457200">
              <a:buFont typeface="+mj-lt"/>
              <a:buAutoNum type="arabicPeriod"/>
            </a:pPr>
            <a:endParaRPr lang="nl-BE" dirty="0"/>
          </a:p>
          <a:p>
            <a:pPr marL="914400" lvl="1" indent="-457200">
              <a:buFont typeface="+mj-lt"/>
              <a:buAutoNum type="arabicPeriod"/>
            </a:pPr>
            <a:r>
              <a:rPr lang="nl-BE" dirty="0"/>
              <a:t>Interrupt controller geeft request door aan processor</a:t>
            </a:r>
          </a:p>
          <a:p>
            <a:pPr marL="914400" lvl="1" indent="-457200">
              <a:buFont typeface="+mj-lt"/>
              <a:buAutoNum type="arabicPeriod"/>
            </a:pPr>
            <a:endParaRPr lang="nl-BE" dirty="0"/>
          </a:p>
          <a:p>
            <a:pPr marL="914400" lvl="1" indent="-457200">
              <a:buFont typeface="+mj-lt"/>
              <a:buAutoNum type="arabicPeriod"/>
            </a:pPr>
            <a:r>
              <a:rPr lang="nl-BE" dirty="0"/>
              <a:t>Interrupt controller stuurt </a:t>
            </a:r>
            <a:r>
              <a:rPr lang="nl-BE" dirty="0">
                <a:solidFill>
                  <a:srgbClr val="E00049"/>
                </a:solidFill>
              </a:rPr>
              <a:t>volgnummer</a:t>
            </a:r>
            <a:r>
              <a:rPr lang="nl-BE" dirty="0"/>
              <a:t> van de </a:t>
            </a:r>
            <a:r>
              <a:rPr lang="nl-BE" dirty="0">
                <a:solidFill>
                  <a:srgbClr val="E00049"/>
                </a:solidFill>
              </a:rPr>
              <a:t>oorsprong</a:t>
            </a:r>
            <a:r>
              <a:rPr lang="nl-BE" dirty="0"/>
              <a:t> van de interrupt request</a:t>
            </a:r>
          </a:p>
          <a:p>
            <a:pPr marL="1257300" lvl="3" indent="0">
              <a:buNone/>
            </a:pPr>
            <a:r>
              <a:rPr lang="nl-BE" dirty="0"/>
              <a:t>(= welk apparaat veroorzaakte de request??)</a:t>
            </a:r>
          </a:p>
          <a:p>
            <a:pPr marL="914400" lvl="1" indent="-457200">
              <a:buFont typeface="+mj-lt"/>
              <a:buAutoNum type="arabicPeriod"/>
            </a:pPr>
            <a:endParaRPr lang="nl-BE" dirty="0"/>
          </a:p>
          <a:p>
            <a:pPr marL="914400" lvl="1" indent="-457200">
              <a:buFont typeface="+mj-lt"/>
              <a:buAutoNum type="arabicPeriod"/>
            </a:pPr>
            <a:r>
              <a:rPr lang="nl-BE" dirty="0"/>
              <a:t>Processor zoekt </a:t>
            </a:r>
            <a:r>
              <a:rPr lang="nl-BE" dirty="0">
                <a:solidFill>
                  <a:srgbClr val="E00049"/>
                </a:solidFill>
              </a:rPr>
              <a:t>adres</a:t>
            </a:r>
            <a:r>
              <a:rPr lang="nl-BE" dirty="0"/>
              <a:t> van de juiste interrupt </a:t>
            </a:r>
            <a:r>
              <a:rPr lang="nl-BE" dirty="0">
                <a:solidFill>
                  <a:srgbClr val="E00049"/>
                </a:solidFill>
              </a:rPr>
              <a:t>handler</a:t>
            </a:r>
            <a:r>
              <a:rPr lang="nl-BE" dirty="0"/>
              <a:t> in de </a:t>
            </a:r>
            <a:r>
              <a:rPr lang="nl-BE" dirty="0">
                <a:solidFill>
                  <a:srgbClr val="E00049"/>
                </a:solidFill>
              </a:rPr>
              <a:t>interrupttabel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57" y="0"/>
            <a:ext cx="4629796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45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294886" y="393873"/>
            <a:ext cx="10017152" cy="6206431"/>
          </a:xfrm>
        </p:spPr>
        <p:txBody>
          <a:bodyPr/>
          <a:lstStyle/>
          <a:p>
            <a:pPr marL="914400" lvl="1" indent="-457200">
              <a:buFont typeface="+mj-lt"/>
              <a:buAutoNum type="arabicPeriod" startAt="6"/>
            </a:pPr>
            <a:r>
              <a:rPr lang="nl-BE" dirty="0"/>
              <a:t>Inhoud van de </a:t>
            </a:r>
            <a:r>
              <a:rPr lang="nl-BE" dirty="0">
                <a:solidFill>
                  <a:srgbClr val="E00049"/>
                </a:solidFill>
              </a:rPr>
              <a:t>bevelenteller</a:t>
            </a:r>
            <a:r>
              <a:rPr lang="nl-BE" dirty="0"/>
              <a:t>, </a:t>
            </a:r>
            <a:br>
              <a:rPr lang="nl-BE" dirty="0"/>
            </a:br>
            <a:r>
              <a:rPr lang="nl-BE" dirty="0">
                <a:solidFill>
                  <a:srgbClr val="E00049"/>
                </a:solidFill>
              </a:rPr>
              <a:t>registers</a:t>
            </a:r>
            <a:r>
              <a:rPr lang="nl-BE" dirty="0"/>
              <a:t> en de </a:t>
            </a:r>
            <a:r>
              <a:rPr lang="nl-BE" dirty="0">
                <a:solidFill>
                  <a:srgbClr val="E00049"/>
                </a:solidFill>
              </a:rPr>
              <a:t>vlaggen</a:t>
            </a:r>
            <a:br>
              <a:rPr lang="nl-BE" dirty="0"/>
            </a:br>
            <a:r>
              <a:rPr lang="nl-BE" dirty="0"/>
              <a:t>worden opgeslagen</a:t>
            </a:r>
            <a:endParaRPr lang="nl-BE" dirty="0">
              <a:solidFill>
                <a:srgbClr val="E00049"/>
              </a:solidFill>
            </a:endParaRPr>
          </a:p>
          <a:p>
            <a:pPr marL="914400" lvl="1" indent="-457200">
              <a:buFont typeface="+mj-lt"/>
              <a:buAutoNum type="arabicPeriod" startAt="6"/>
            </a:pPr>
            <a:endParaRPr lang="nl-BE" dirty="0"/>
          </a:p>
          <a:p>
            <a:pPr marL="914400" lvl="1" indent="-457200">
              <a:buFont typeface="+mj-lt"/>
              <a:buAutoNum type="arabicPeriod" startAt="6"/>
            </a:pPr>
            <a:r>
              <a:rPr lang="nl-BE" dirty="0"/>
              <a:t>Adres van interrupt </a:t>
            </a:r>
            <a:r>
              <a:rPr lang="nl-BE" dirty="0">
                <a:solidFill>
                  <a:srgbClr val="E00049"/>
                </a:solidFill>
              </a:rPr>
              <a:t>handler</a:t>
            </a:r>
            <a:r>
              <a:rPr lang="nl-BE" dirty="0"/>
              <a:t> </a:t>
            </a:r>
            <a:br>
              <a:rPr lang="nl-BE" dirty="0"/>
            </a:br>
            <a:r>
              <a:rPr lang="nl-BE" dirty="0"/>
              <a:t>wordt in </a:t>
            </a:r>
            <a:r>
              <a:rPr lang="nl-BE" dirty="0">
                <a:solidFill>
                  <a:srgbClr val="E00049"/>
                </a:solidFill>
              </a:rPr>
              <a:t>bevelenteller</a:t>
            </a:r>
            <a:r>
              <a:rPr lang="nl-BE" dirty="0"/>
              <a:t> geplaatst en </a:t>
            </a:r>
            <a:br>
              <a:rPr lang="nl-BE" dirty="0"/>
            </a:br>
            <a:r>
              <a:rPr lang="nl-BE" dirty="0"/>
              <a:t>de processor wisselt naar </a:t>
            </a:r>
            <a:r>
              <a:rPr lang="nl-BE" dirty="0">
                <a:solidFill>
                  <a:srgbClr val="E00049"/>
                </a:solidFill>
              </a:rPr>
              <a:t>kerneltoestand</a:t>
            </a:r>
          </a:p>
          <a:p>
            <a:pPr marL="914400" lvl="1" indent="-457200">
              <a:buFont typeface="+mj-lt"/>
              <a:buAutoNum type="arabicPeriod" startAt="6"/>
            </a:pPr>
            <a:endParaRPr lang="nl-BE" dirty="0"/>
          </a:p>
          <a:p>
            <a:pPr marL="914400" lvl="1" indent="-457200">
              <a:buFont typeface="+mj-lt"/>
              <a:buAutoNum type="arabicPeriod" startAt="6"/>
            </a:pPr>
            <a:r>
              <a:rPr lang="nl-BE" dirty="0"/>
              <a:t>Sprong naar </a:t>
            </a:r>
            <a:r>
              <a:rPr lang="nl-BE" dirty="0">
                <a:solidFill>
                  <a:srgbClr val="E00049"/>
                </a:solidFill>
              </a:rPr>
              <a:t>handler</a:t>
            </a:r>
            <a:r>
              <a:rPr lang="nl-BE" dirty="0"/>
              <a:t>, en de request wordt afgehandeld</a:t>
            </a:r>
          </a:p>
          <a:p>
            <a:pPr marL="914400" lvl="1" indent="-457200">
              <a:buFont typeface="+mj-lt"/>
              <a:buAutoNum type="arabicPeriod" startAt="6"/>
            </a:pPr>
            <a:endParaRPr lang="nl-BE" dirty="0"/>
          </a:p>
          <a:p>
            <a:pPr marL="914400" lvl="1" indent="-457200">
              <a:buFont typeface="+mj-lt"/>
              <a:buAutoNum type="arabicPeriod" startAt="6"/>
            </a:pPr>
            <a:r>
              <a:rPr lang="nl-BE" dirty="0" err="1"/>
              <a:t>Interrupt</a:t>
            </a:r>
            <a:r>
              <a:rPr lang="nl-BE" dirty="0"/>
              <a:t> </a:t>
            </a:r>
            <a:r>
              <a:rPr lang="nl-BE" dirty="0" err="1"/>
              <a:t>handler</a:t>
            </a:r>
            <a:r>
              <a:rPr lang="nl-BE" dirty="0"/>
              <a:t> herstelt </a:t>
            </a:r>
            <a:r>
              <a:rPr lang="nl-BE" dirty="0">
                <a:solidFill>
                  <a:srgbClr val="E00049"/>
                </a:solidFill>
              </a:rPr>
              <a:t>bevelenteller</a:t>
            </a:r>
            <a:r>
              <a:rPr lang="nl-BE" dirty="0"/>
              <a:t>, </a:t>
            </a:r>
            <a:r>
              <a:rPr lang="nl-BE" dirty="0">
                <a:solidFill>
                  <a:srgbClr val="E00049"/>
                </a:solidFill>
              </a:rPr>
              <a:t>registers</a:t>
            </a:r>
            <a:r>
              <a:rPr lang="nl-BE" dirty="0"/>
              <a:t> en </a:t>
            </a:r>
            <a:r>
              <a:rPr lang="nl-BE" dirty="0">
                <a:solidFill>
                  <a:srgbClr val="E00049"/>
                </a:solidFill>
              </a:rPr>
              <a:t>processorstatus</a:t>
            </a:r>
            <a:r>
              <a:rPr lang="nl-BE" dirty="0"/>
              <a:t> en de processor wisselt naar </a:t>
            </a:r>
            <a:r>
              <a:rPr lang="nl-BE" dirty="0">
                <a:solidFill>
                  <a:srgbClr val="E00049"/>
                </a:solidFill>
              </a:rPr>
              <a:t>gebruikerstoestand</a:t>
            </a:r>
          </a:p>
          <a:p>
            <a:pPr marL="914400" lvl="1" indent="-457200">
              <a:buFont typeface="+mj-lt"/>
              <a:buAutoNum type="arabicPeriod" startAt="6"/>
            </a:pPr>
            <a:endParaRPr lang="nl-BE" dirty="0">
              <a:solidFill>
                <a:srgbClr val="E00049"/>
              </a:solidFill>
            </a:endParaRPr>
          </a:p>
          <a:p>
            <a:pPr marL="914400" lvl="1" indent="-457200">
              <a:buFont typeface="+mj-lt"/>
              <a:buAutoNum type="arabicPeriod" startAt="6"/>
            </a:pPr>
            <a:endParaRPr lang="nl-BE" dirty="0">
              <a:solidFill>
                <a:srgbClr val="E00049"/>
              </a:solidFill>
            </a:endParaRPr>
          </a:p>
          <a:p>
            <a:pPr marL="457200" lvl="1" indent="0">
              <a:buNone/>
            </a:pPr>
            <a:r>
              <a:rPr lang="nl-BE" sz="3200" dirty="0"/>
              <a:t>Stap 6 en 7 = </a:t>
            </a:r>
            <a:r>
              <a:rPr lang="nl-BE" sz="3200" dirty="0">
                <a:solidFill>
                  <a:srgbClr val="E00049"/>
                </a:solidFill>
              </a:rPr>
              <a:t>context switch!</a:t>
            </a:r>
          </a:p>
          <a:p>
            <a:pPr marL="457200" lvl="1" indent="0">
              <a:buNone/>
            </a:pP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57" y="0"/>
            <a:ext cx="4629796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66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Context switch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solidFill>
                  <a:srgbClr val="E00049"/>
                </a:solidFill>
              </a:rPr>
              <a:t>Context switch</a:t>
            </a:r>
            <a:r>
              <a:rPr lang="nl-BE" dirty="0"/>
              <a:t> = toestandswijziging van de processor</a:t>
            </a:r>
          </a:p>
          <a:p>
            <a:pPr lvl="1"/>
            <a:r>
              <a:rPr lang="nl-BE" dirty="0"/>
              <a:t>Toestand van huidige programma opslaan</a:t>
            </a:r>
          </a:p>
          <a:p>
            <a:pPr lvl="2"/>
            <a:r>
              <a:rPr lang="nl-BE" dirty="0"/>
              <a:t>Registerinhouden (ook EIP = bevelenteller)</a:t>
            </a:r>
          </a:p>
          <a:p>
            <a:pPr lvl="2"/>
            <a:r>
              <a:rPr lang="nl-BE" dirty="0"/>
              <a:t>Statuswoord</a:t>
            </a:r>
          </a:p>
          <a:p>
            <a:pPr lvl="1"/>
            <a:r>
              <a:rPr lang="nl-BE" dirty="0"/>
              <a:t>Toestand van nieuwe programma inladen</a:t>
            </a:r>
          </a:p>
          <a:p>
            <a:pPr lvl="1"/>
            <a:r>
              <a:rPr lang="nl-BE" dirty="0"/>
              <a:t>Volgende instructie uitvoeren</a:t>
            </a:r>
          </a:p>
          <a:p>
            <a:pPr lvl="1"/>
            <a:endParaRPr lang="nl-BE" dirty="0"/>
          </a:p>
          <a:p>
            <a:r>
              <a:rPr lang="nl-BE" dirty="0"/>
              <a:t>Hardware-ondersteuning!</a:t>
            </a:r>
          </a:p>
        </p:txBody>
      </p:sp>
    </p:spTree>
    <p:extLst>
      <p:ext uri="{BB962C8B-B14F-4D97-AF65-F5344CB8AC3E}">
        <p14:creationId xmlns:p14="http://schemas.microsoft.com/office/powerpoint/2010/main" val="195898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Hoofdstuk 2</a:t>
            </a:r>
            <a:br>
              <a:rPr lang="nl-BE" dirty="0"/>
            </a:br>
            <a:r>
              <a:rPr lang="nl-BE" sz="2800" dirty="0"/>
              <a:t>Basismechanismen van een besturingssysteem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53582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Snelheidswinst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227" y="2095254"/>
            <a:ext cx="3686689" cy="4791744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940" y="2161938"/>
            <a:ext cx="3496163" cy="4658375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3210898" y="1623068"/>
            <a:ext cx="309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Geen </a:t>
            </a:r>
            <a:r>
              <a:rPr lang="nl-B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interrupts</a:t>
            </a:r>
            <a:endParaRPr lang="nl-B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8327746" y="1623068"/>
            <a:ext cx="309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Wel </a:t>
            </a:r>
            <a:r>
              <a:rPr lang="nl-B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interrupts</a:t>
            </a:r>
            <a:endParaRPr lang="nl-B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71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Soorten </a:t>
            </a:r>
            <a:r>
              <a:rPr lang="nl-BE" dirty="0" err="1"/>
              <a:t>interrupts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>
                <a:solidFill>
                  <a:srgbClr val="E00049"/>
                </a:solidFill>
              </a:rPr>
              <a:t>Externe</a:t>
            </a:r>
            <a:r>
              <a:rPr lang="nl-BE" dirty="0"/>
              <a:t> </a:t>
            </a:r>
            <a:r>
              <a:rPr lang="nl-BE" dirty="0" err="1"/>
              <a:t>interrupts</a:t>
            </a:r>
            <a:r>
              <a:rPr lang="nl-BE" dirty="0"/>
              <a:t> (= afkomstig van buiten de processor)</a:t>
            </a:r>
          </a:p>
          <a:p>
            <a:r>
              <a:rPr lang="nl-BE" dirty="0"/>
              <a:t>Klok </a:t>
            </a:r>
            <a:r>
              <a:rPr lang="nl-BE" dirty="0" err="1"/>
              <a:t>interrupts</a:t>
            </a:r>
            <a:endParaRPr lang="nl-BE" dirty="0"/>
          </a:p>
          <a:p>
            <a:r>
              <a:rPr lang="nl-BE" dirty="0"/>
              <a:t>I/O </a:t>
            </a:r>
            <a:r>
              <a:rPr lang="nl-BE" dirty="0" err="1"/>
              <a:t>interrupts</a:t>
            </a:r>
            <a:endParaRPr lang="nl-BE" dirty="0"/>
          </a:p>
          <a:p>
            <a:pPr lvl="1"/>
            <a:r>
              <a:rPr lang="nl-BE" dirty="0"/>
              <a:t>Bv. Schijfbesturingseenheid geeft einde van I/O operatie aan</a:t>
            </a:r>
          </a:p>
          <a:p>
            <a:r>
              <a:rPr lang="nl-BE" dirty="0"/>
              <a:t>Keyboard </a:t>
            </a:r>
            <a:r>
              <a:rPr lang="nl-BE" dirty="0" err="1"/>
              <a:t>interrupts</a:t>
            </a:r>
            <a:endParaRPr lang="nl-BE" dirty="0"/>
          </a:p>
          <a:p>
            <a:pPr lvl="1"/>
            <a:r>
              <a:rPr lang="nl-BE" dirty="0"/>
              <a:t>Elke </a:t>
            </a:r>
            <a:r>
              <a:rPr lang="nl-BE" dirty="0" err="1"/>
              <a:t>keypress</a:t>
            </a:r>
            <a:r>
              <a:rPr lang="nl-BE" dirty="0"/>
              <a:t> is een </a:t>
            </a:r>
            <a:r>
              <a:rPr lang="nl-BE" dirty="0" err="1"/>
              <a:t>interrupt</a:t>
            </a:r>
            <a:r>
              <a:rPr lang="nl-BE" dirty="0"/>
              <a:t>!</a:t>
            </a:r>
          </a:p>
          <a:p>
            <a:r>
              <a:rPr lang="nl-BE" dirty="0" err="1"/>
              <a:t>Hardwarefouten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2144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Soorten </a:t>
            </a:r>
            <a:r>
              <a:rPr lang="nl-BE" dirty="0" err="1"/>
              <a:t>interrupts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>
                <a:solidFill>
                  <a:srgbClr val="E00049"/>
                </a:solidFill>
              </a:rPr>
              <a:t>Interne</a:t>
            </a:r>
            <a:r>
              <a:rPr lang="nl-BE" dirty="0"/>
              <a:t> </a:t>
            </a:r>
            <a:r>
              <a:rPr lang="nl-BE" dirty="0" err="1"/>
              <a:t>interrupts</a:t>
            </a:r>
            <a:r>
              <a:rPr lang="nl-BE" dirty="0"/>
              <a:t>: </a:t>
            </a:r>
          </a:p>
          <a:p>
            <a:r>
              <a:rPr lang="nl-BE" dirty="0"/>
              <a:t>Uitzonderingen (E: </a:t>
            </a:r>
            <a:r>
              <a:rPr lang="nl-BE" dirty="0" err="1"/>
              <a:t>Exceptions</a:t>
            </a:r>
            <a:r>
              <a:rPr lang="nl-BE" dirty="0"/>
              <a:t>)</a:t>
            </a:r>
          </a:p>
          <a:p>
            <a:pPr lvl="1"/>
            <a:r>
              <a:rPr lang="nl-BE" dirty="0"/>
              <a:t>Bv. Deling door nul, ongeldige verwijzing naar geheugen…</a:t>
            </a:r>
          </a:p>
          <a:p>
            <a:pPr lvl="1"/>
            <a:r>
              <a:rPr lang="nl-BE" dirty="0" err="1"/>
              <a:t>Faults</a:t>
            </a:r>
            <a:r>
              <a:rPr lang="nl-BE" dirty="0"/>
              <a:t> vs. </a:t>
            </a:r>
            <a:r>
              <a:rPr lang="nl-BE" dirty="0" err="1"/>
              <a:t>Aborts</a:t>
            </a:r>
            <a:endParaRPr lang="nl-BE" dirty="0"/>
          </a:p>
          <a:p>
            <a:r>
              <a:rPr lang="nl-BE" dirty="0" err="1"/>
              <a:t>Traps</a:t>
            </a:r>
            <a:r>
              <a:rPr lang="nl-BE" dirty="0"/>
              <a:t> (= software </a:t>
            </a:r>
            <a:r>
              <a:rPr lang="nl-BE" dirty="0" err="1"/>
              <a:t>interrupts</a:t>
            </a:r>
            <a:r>
              <a:rPr lang="nl-BE" dirty="0"/>
              <a:t>)</a:t>
            </a:r>
          </a:p>
          <a:p>
            <a:pPr lvl="1"/>
            <a:r>
              <a:rPr lang="nl-BE" dirty="0"/>
              <a:t>Programma’s kunnen BS om hulp vragen</a:t>
            </a:r>
          </a:p>
          <a:p>
            <a:pPr marL="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1275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E80FD-2DD1-4B9B-B826-39D1A234C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(A)</a:t>
            </a:r>
            <a:r>
              <a:rPr lang="en-US" dirty="0" err="1"/>
              <a:t>synchrone</a:t>
            </a:r>
            <a:r>
              <a:rPr lang="en-US" dirty="0"/>
              <a:t> interrupts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D5A48-5C2C-4A2C-A9C6-DEB69E2F9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Interne interrupts zijn </a:t>
            </a:r>
            <a:r>
              <a:rPr lang="nl-BE" dirty="0">
                <a:solidFill>
                  <a:srgbClr val="E00049"/>
                </a:solidFill>
              </a:rPr>
              <a:t>synchroon</a:t>
            </a:r>
          </a:p>
          <a:p>
            <a:pPr lvl="1"/>
            <a:r>
              <a:rPr lang="nl-BE" dirty="0"/>
              <a:t>Toepassing kan niet verder zonder dat de interrupt afgehandeld is</a:t>
            </a:r>
          </a:p>
          <a:p>
            <a:pPr lvl="1"/>
            <a:endParaRPr lang="nl-BE" dirty="0"/>
          </a:p>
          <a:p>
            <a:r>
              <a:rPr lang="nl-BE" dirty="0"/>
              <a:t>Externe interrupts zijn </a:t>
            </a:r>
            <a:r>
              <a:rPr lang="nl-BE" dirty="0">
                <a:solidFill>
                  <a:srgbClr val="E00049"/>
                </a:solidFill>
              </a:rPr>
              <a:t>asynchroon</a:t>
            </a:r>
          </a:p>
          <a:p>
            <a:pPr lvl="1"/>
            <a:r>
              <a:rPr lang="nl-BE" dirty="0"/>
              <a:t>Hebben niets te maken met het actieve programma</a:t>
            </a:r>
          </a:p>
          <a:p>
            <a:pPr lvl="1"/>
            <a:r>
              <a:rPr lang="nl-BE" dirty="0"/>
              <a:t>Kunnen eender wanneer binnenkomen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56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Who</a:t>
            </a:r>
            <a:r>
              <a:rPr lang="nl-BE" dirty="0"/>
              <a:t> </a:t>
            </a:r>
            <a:r>
              <a:rPr lang="nl-BE" dirty="0" err="1"/>
              <a:t>called</a:t>
            </a:r>
            <a:r>
              <a:rPr lang="nl-BE" dirty="0"/>
              <a:t>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54370" y="1806374"/>
            <a:ext cx="10670122" cy="4242154"/>
          </a:xfrm>
        </p:spPr>
        <p:txBody>
          <a:bodyPr/>
          <a:lstStyle/>
          <a:p>
            <a:r>
              <a:rPr lang="nl-BE" dirty="0" err="1"/>
              <a:t>Interrupt</a:t>
            </a:r>
            <a:r>
              <a:rPr lang="nl-BE" dirty="0"/>
              <a:t> treedt op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nl-BE" dirty="0"/>
              <a:t>Welke </a:t>
            </a:r>
            <a:r>
              <a:rPr lang="nl-BE" dirty="0" err="1"/>
              <a:t>interrupt</a:t>
            </a:r>
            <a:r>
              <a:rPr lang="nl-BE" dirty="0"/>
              <a:t> </a:t>
            </a:r>
            <a:r>
              <a:rPr lang="nl-BE" dirty="0" err="1"/>
              <a:t>handler</a:t>
            </a:r>
            <a:r>
              <a:rPr lang="nl-BE" dirty="0"/>
              <a:t>?</a:t>
            </a:r>
          </a:p>
          <a:p>
            <a:pPr>
              <a:buFont typeface="Symbol" panose="05050102010706020507" pitchFamily="18" charset="2"/>
              <a:buChar char="Þ"/>
            </a:pPr>
            <a:endParaRPr lang="nl-BE" dirty="0"/>
          </a:p>
          <a:p>
            <a:r>
              <a:rPr lang="nl-BE" dirty="0"/>
              <a:t>Eenvoudig bij </a:t>
            </a:r>
            <a:r>
              <a:rPr lang="nl-BE" dirty="0" err="1"/>
              <a:t>exceptions</a:t>
            </a:r>
            <a:r>
              <a:rPr lang="nl-BE" dirty="0"/>
              <a:t> en </a:t>
            </a:r>
            <a:r>
              <a:rPr lang="nl-BE" dirty="0" err="1"/>
              <a:t>traps</a:t>
            </a:r>
            <a:r>
              <a:rPr lang="nl-BE" dirty="0"/>
              <a:t>:</a:t>
            </a:r>
          </a:p>
          <a:p>
            <a:pPr lvl="1"/>
            <a:r>
              <a:rPr lang="nl-BE" dirty="0"/>
              <a:t>Processor gaat conditiecode in toestandsbeschrijving na</a:t>
            </a:r>
          </a:p>
          <a:p>
            <a:pPr lvl="1"/>
            <a:r>
              <a:rPr lang="nl-BE" dirty="0"/>
              <a:t>Programma dat trapt naar BS geeft informatie mee om juiste </a:t>
            </a:r>
            <a:r>
              <a:rPr lang="nl-BE" dirty="0" err="1"/>
              <a:t>handler</a:t>
            </a:r>
            <a:r>
              <a:rPr lang="nl-BE" dirty="0"/>
              <a:t> te kiezen</a:t>
            </a:r>
          </a:p>
          <a:p>
            <a:pPr lvl="1"/>
            <a:endParaRPr lang="nl-BE" dirty="0"/>
          </a:p>
          <a:p>
            <a:r>
              <a:rPr lang="nl-BE" dirty="0"/>
              <a:t>Wat bij hardware </a:t>
            </a:r>
            <a:r>
              <a:rPr lang="nl-BE" dirty="0" err="1"/>
              <a:t>interrupts</a:t>
            </a:r>
            <a:r>
              <a:rPr lang="nl-BE" dirty="0"/>
              <a:t>?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8609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Who called?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41112" y="1772463"/>
            <a:ext cx="9948333" cy="4242154"/>
          </a:xfrm>
        </p:spPr>
        <p:txBody>
          <a:bodyPr/>
          <a:lstStyle/>
          <a:p>
            <a:r>
              <a:rPr lang="nl-BE" dirty="0"/>
              <a:t>Bij hardware </a:t>
            </a:r>
            <a:r>
              <a:rPr lang="nl-BE" dirty="0" err="1"/>
              <a:t>interrupts</a:t>
            </a:r>
            <a:r>
              <a:rPr lang="nl-BE" dirty="0"/>
              <a:t> moet de processor eerst achterhalen waar de </a:t>
            </a:r>
            <a:r>
              <a:rPr lang="nl-BE" dirty="0" err="1"/>
              <a:t>interrupt</a:t>
            </a:r>
            <a:r>
              <a:rPr lang="nl-BE" dirty="0"/>
              <a:t> vandaan komt </a:t>
            </a:r>
          </a:p>
          <a:p>
            <a:pPr lvl="1"/>
            <a:r>
              <a:rPr lang="nl-BE" dirty="0"/>
              <a:t>Drie manieren</a:t>
            </a:r>
          </a:p>
          <a:p>
            <a:endParaRPr lang="nl-BE" dirty="0"/>
          </a:p>
          <a:p>
            <a:pPr marL="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91801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Eerste manier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2014" y="1761829"/>
            <a:ext cx="6629270" cy="4242154"/>
          </a:xfrm>
        </p:spPr>
        <p:txBody>
          <a:bodyPr/>
          <a:lstStyle/>
          <a:p>
            <a:r>
              <a:rPr lang="nl-BE" dirty="0"/>
              <a:t>Elke controller heeft </a:t>
            </a:r>
            <a:r>
              <a:rPr lang="nl-BE" dirty="0">
                <a:solidFill>
                  <a:srgbClr val="E00049"/>
                </a:solidFill>
              </a:rPr>
              <a:t>eigen </a:t>
            </a:r>
            <a:r>
              <a:rPr lang="nl-BE" dirty="0" err="1">
                <a:solidFill>
                  <a:srgbClr val="E00049"/>
                </a:solidFill>
              </a:rPr>
              <a:t>interruptlijn</a:t>
            </a:r>
            <a:endParaRPr lang="nl-BE" dirty="0">
              <a:solidFill>
                <a:srgbClr val="E00049"/>
              </a:solidFill>
            </a:endParaRPr>
          </a:p>
          <a:p>
            <a:endParaRPr lang="nl-BE" dirty="0"/>
          </a:p>
          <a:p>
            <a:r>
              <a:rPr lang="nl-BE" dirty="0"/>
              <a:t>Welke </a:t>
            </a:r>
            <a:r>
              <a:rPr lang="nl-BE" dirty="0" err="1"/>
              <a:t>handler</a:t>
            </a:r>
            <a:r>
              <a:rPr lang="nl-BE" dirty="0"/>
              <a:t>?</a:t>
            </a:r>
          </a:p>
          <a:p>
            <a:pPr lvl="1"/>
            <a:r>
              <a:rPr lang="nl-BE" dirty="0"/>
              <a:t>Afhankelijk van de </a:t>
            </a:r>
            <a:r>
              <a:rPr lang="nl-BE" dirty="0" err="1"/>
              <a:t>interruptlijn</a:t>
            </a:r>
            <a:r>
              <a:rPr lang="nl-BE" dirty="0"/>
              <a:t> waar het </a:t>
            </a:r>
            <a:r>
              <a:rPr lang="nl-BE" dirty="0" err="1"/>
              <a:t>interruptsignaal</a:t>
            </a:r>
            <a:r>
              <a:rPr lang="nl-BE" dirty="0"/>
              <a:t> op binnenkomt</a:t>
            </a:r>
          </a:p>
          <a:p>
            <a:pPr lvl="1"/>
            <a:endParaRPr lang="nl-BE" dirty="0"/>
          </a:p>
          <a:p>
            <a:r>
              <a:rPr lang="nl-BE" dirty="0"/>
              <a:t>Nadelen?</a:t>
            </a:r>
          </a:p>
          <a:p>
            <a:pPr lvl="1"/>
            <a:r>
              <a:rPr lang="nl-BE" dirty="0"/>
              <a:t>Maximum aantal controllers</a:t>
            </a:r>
            <a:br>
              <a:rPr lang="nl-BE" dirty="0"/>
            </a:br>
            <a:r>
              <a:rPr lang="nl-BE" dirty="0"/>
              <a:t>(niet meer controllers dan </a:t>
            </a:r>
            <a:r>
              <a:rPr lang="nl-BE" dirty="0" err="1"/>
              <a:t>interruptlijnen</a:t>
            </a:r>
            <a:r>
              <a:rPr lang="nl-BE" dirty="0"/>
              <a:t>)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944" y="2860160"/>
            <a:ext cx="5360492" cy="228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0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Tweede manier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32768" y="1740565"/>
            <a:ext cx="6735595" cy="4242154"/>
          </a:xfrm>
        </p:spPr>
        <p:txBody>
          <a:bodyPr/>
          <a:lstStyle/>
          <a:p>
            <a:r>
              <a:rPr lang="nl-BE" dirty="0">
                <a:solidFill>
                  <a:srgbClr val="E00049"/>
                </a:solidFill>
              </a:rPr>
              <a:t>Gemeenschappelijke </a:t>
            </a:r>
            <a:r>
              <a:rPr lang="nl-BE" dirty="0" err="1">
                <a:solidFill>
                  <a:srgbClr val="E00049"/>
                </a:solidFill>
              </a:rPr>
              <a:t>interruptlijn</a:t>
            </a:r>
            <a:r>
              <a:rPr lang="nl-BE" dirty="0"/>
              <a:t> voor alle controllers</a:t>
            </a:r>
          </a:p>
          <a:p>
            <a:pPr lvl="1"/>
            <a:r>
              <a:rPr lang="nl-BE" dirty="0"/>
              <a:t>Controller geeft met </a:t>
            </a:r>
            <a:r>
              <a:rPr lang="nl-BE" dirty="0">
                <a:solidFill>
                  <a:srgbClr val="E00049"/>
                </a:solidFill>
              </a:rPr>
              <a:t>1 bit </a:t>
            </a:r>
            <a:r>
              <a:rPr lang="nl-BE" dirty="0"/>
              <a:t>aan of deze een </a:t>
            </a:r>
            <a:r>
              <a:rPr lang="nl-BE" dirty="0" err="1"/>
              <a:t>interrupt</a:t>
            </a:r>
            <a:r>
              <a:rPr lang="nl-BE" dirty="0"/>
              <a:t> heeft gestuurd of niet</a:t>
            </a:r>
          </a:p>
          <a:p>
            <a:r>
              <a:rPr lang="nl-BE" dirty="0"/>
              <a:t>Welke </a:t>
            </a:r>
            <a:r>
              <a:rPr lang="nl-BE" dirty="0" err="1"/>
              <a:t>handler</a:t>
            </a:r>
            <a:r>
              <a:rPr lang="nl-BE" dirty="0"/>
              <a:t>?</a:t>
            </a:r>
          </a:p>
          <a:p>
            <a:pPr lvl="1"/>
            <a:r>
              <a:rPr lang="nl-BE" dirty="0"/>
              <a:t>Elke controller afgaan om bron van </a:t>
            </a:r>
            <a:r>
              <a:rPr lang="nl-BE" dirty="0" err="1"/>
              <a:t>interrupt</a:t>
            </a:r>
            <a:r>
              <a:rPr lang="nl-BE" dirty="0"/>
              <a:t> te zoeken</a:t>
            </a:r>
          </a:p>
          <a:p>
            <a:pPr lvl="1"/>
            <a:r>
              <a:rPr lang="nl-BE" dirty="0">
                <a:solidFill>
                  <a:srgbClr val="E00049"/>
                </a:solidFill>
              </a:rPr>
              <a:t>Software </a:t>
            </a:r>
            <a:r>
              <a:rPr lang="nl-BE" dirty="0" err="1">
                <a:solidFill>
                  <a:srgbClr val="E00049"/>
                </a:solidFill>
              </a:rPr>
              <a:t>polling</a:t>
            </a:r>
            <a:endParaRPr lang="nl-BE" dirty="0">
              <a:solidFill>
                <a:srgbClr val="E00049"/>
              </a:solidFill>
            </a:endParaRPr>
          </a:p>
          <a:p>
            <a:pPr lvl="1"/>
            <a:endParaRPr lang="nl-BE" dirty="0"/>
          </a:p>
          <a:p>
            <a:r>
              <a:rPr lang="nl-BE" dirty="0"/>
              <a:t>Nadelen?</a:t>
            </a:r>
          </a:p>
          <a:p>
            <a:pPr lvl="1"/>
            <a:r>
              <a:rPr lang="nl-BE" dirty="0"/>
              <a:t>Traag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906" y="3032084"/>
            <a:ext cx="5594175" cy="2401153"/>
          </a:xfrm>
          <a:prstGeom prst="rect">
            <a:avLst/>
          </a:prstGeom>
        </p:spPr>
      </p:pic>
      <p:sp>
        <p:nvSpPr>
          <p:cNvPr id="5" name="Rechthoek 4"/>
          <p:cNvSpPr/>
          <p:nvPr/>
        </p:nvSpPr>
        <p:spPr>
          <a:xfrm>
            <a:off x="9941442" y="4412512"/>
            <a:ext cx="223284" cy="23391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4942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Derde manier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2014" y="1761829"/>
            <a:ext cx="6863186" cy="4894152"/>
          </a:xfrm>
        </p:spPr>
        <p:txBody>
          <a:bodyPr/>
          <a:lstStyle/>
          <a:p>
            <a:r>
              <a:rPr lang="nl-BE" dirty="0">
                <a:solidFill>
                  <a:srgbClr val="E00049"/>
                </a:solidFill>
              </a:rPr>
              <a:t>Gemeenschappelijke </a:t>
            </a:r>
            <a:r>
              <a:rPr lang="nl-BE" dirty="0" err="1">
                <a:solidFill>
                  <a:srgbClr val="E00049"/>
                </a:solidFill>
              </a:rPr>
              <a:t>interruptlijn</a:t>
            </a:r>
            <a:endParaRPr lang="nl-BE" dirty="0">
              <a:solidFill>
                <a:srgbClr val="E00049"/>
              </a:solidFill>
            </a:endParaRPr>
          </a:p>
          <a:p>
            <a:r>
              <a:rPr lang="nl-BE" dirty="0">
                <a:solidFill>
                  <a:srgbClr val="E00049"/>
                </a:solidFill>
              </a:rPr>
              <a:t>Gemeenschappelijke “</a:t>
            </a:r>
            <a:r>
              <a:rPr lang="nl-BE" dirty="0" err="1">
                <a:solidFill>
                  <a:srgbClr val="E00049"/>
                </a:solidFill>
              </a:rPr>
              <a:t>acknowledge</a:t>
            </a:r>
            <a:r>
              <a:rPr lang="nl-BE" dirty="0">
                <a:solidFill>
                  <a:srgbClr val="E00049"/>
                </a:solidFill>
              </a:rPr>
              <a:t>”-lijn</a:t>
            </a:r>
          </a:p>
          <a:p>
            <a:r>
              <a:rPr lang="nl-BE" dirty="0"/>
              <a:t>Welke </a:t>
            </a:r>
            <a:r>
              <a:rPr lang="nl-BE" dirty="0" err="1"/>
              <a:t>handler</a:t>
            </a:r>
            <a:r>
              <a:rPr lang="nl-BE" dirty="0"/>
              <a:t>?</a:t>
            </a:r>
          </a:p>
          <a:p>
            <a:pPr lvl="1"/>
            <a:r>
              <a:rPr lang="nl-BE" dirty="0"/>
              <a:t>CPU stuurt signaal naar eerste controller via </a:t>
            </a:r>
            <a:r>
              <a:rPr lang="nl-BE" dirty="0" err="1"/>
              <a:t>acknowledge</a:t>
            </a:r>
            <a:r>
              <a:rPr lang="nl-BE" dirty="0"/>
              <a:t>-lijn</a:t>
            </a:r>
          </a:p>
          <a:p>
            <a:pPr lvl="1"/>
            <a:r>
              <a:rPr lang="nl-BE" dirty="0"/>
              <a:t>Controller stuurt identificatiecode als hij de </a:t>
            </a:r>
            <a:r>
              <a:rPr lang="nl-BE" dirty="0" err="1"/>
              <a:t>interrupt</a:t>
            </a:r>
            <a:r>
              <a:rPr lang="nl-BE" dirty="0"/>
              <a:t> veroorzaakte</a:t>
            </a:r>
          </a:p>
          <a:p>
            <a:pPr lvl="1"/>
            <a:r>
              <a:rPr lang="nl-BE" dirty="0"/>
              <a:t>Of stuurt het signaal door naar de volgende controller</a:t>
            </a:r>
          </a:p>
          <a:p>
            <a:pPr lvl="1"/>
            <a:r>
              <a:rPr lang="nl-BE" dirty="0">
                <a:solidFill>
                  <a:srgbClr val="E00049"/>
                </a:solidFill>
              </a:rPr>
              <a:t>Daisy </a:t>
            </a:r>
            <a:r>
              <a:rPr lang="nl-BE" dirty="0" err="1">
                <a:solidFill>
                  <a:srgbClr val="E00049"/>
                </a:solidFill>
              </a:rPr>
              <a:t>Chaining</a:t>
            </a:r>
            <a:endParaRPr lang="nl-BE" dirty="0">
              <a:solidFill>
                <a:srgbClr val="E00049"/>
              </a:solidFill>
            </a:endParaRPr>
          </a:p>
          <a:p>
            <a:r>
              <a:rPr lang="nl-BE" dirty="0"/>
              <a:t>Erg snel (volledig via hardware)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881" y="2761584"/>
            <a:ext cx="4879512" cy="2288881"/>
          </a:xfrm>
          <a:prstGeom prst="rect">
            <a:avLst/>
          </a:prstGeom>
        </p:spPr>
      </p:pic>
      <p:sp>
        <p:nvSpPr>
          <p:cNvPr id="6" name="Tekstvak 5"/>
          <p:cNvSpPr txBox="1"/>
          <p:nvPr/>
        </p:nvSpPr>
        <p:spPr>
          <a:xfrm>
            <a:off x="8973877" y="5030162"/>
            <a:ext cx="142476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BE" sz="1300" dirty="0" err="1"/>
              <a:t>Acknowledge</a:t>
            </a:r>
            <a:r>
              <a:rPr lang="nl-BE" sz="1300" dirty="0"/>
              <a:t>-lijn</a:t>
            </a:r>
          </a:p>
        </p:txBody>
      </p:sp>
      <p:sp>
        <p:nvSpPr>
          <p:cNvPr id="7" name="Rechthoek 6"/>
          <p:cNvSpPr/>
          <p:nvPr/>
        </p:nvSpPr>
        <p:spPr>
          <a:xfrm>
            <a:off x="8591106" y="4758077"/>
            <a:ext cx="914400" cy="13822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7419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Prioriteiten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13522" y="1825625"/>
            <a:ext cx="9948333" cy="4242154"/>
          </a:xfrm>
        </p:spPr>
        <p:txBody>
          <a:bodyPr/>
          <a:lstStyle/>
          <a:p>
            <a:r>
              <a:rPr lang="nl-BE" dirty="0"/>
              <a:t>Kunnen meerdere </a:t>
            </a:r>
            <a:r>
              <a:rPr lang="nl-BE" dirty="0" err="1"/>
              <a:t>interrupts</a:t>
            </a:r>
            <a:r>
              <a:rPr lang="nl-BE" dirty="0"/>
              <a:t> tegelijk plaatsvinden?</a:t>
            </a:r>
          </a:p>
          <a:p>
            <a:pPr lvl="1"/>
            <a:r>
              <a:rPr lang="nl-BE" dirty="0"/>
              <a:t>JA! </a:t>
            </a:r>
            <a:r>
              <a:rPr lang="nl-BE" dirty="0">
                <a:solidFill>
                  <a:schemeClr val="bg1">
                    <a:lumMod val="50000"/>
                  </a:schemeClr>
                </a:solidFill>
              </a:rPr>
              <a:t>(wat betekent “tegelijk” in deze context?)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Welke interrupt wordt eerst afgehandeld?</a:t>
            </a:r>
          </a:p>
          <a:p>
            <a:pPr lvl="1"/>
            <a:r>
              <a:rPr lang="nl-BE" dirty="0"/>
              <a:t>Prioriteiten</a:t>
            </a:r>
            <a:br>
              <a:rPr lang="nl-BE" dirty="0"/>
            </a:br>
            <a:r>
              <a:rPr lang="nl-BE" dirty="0"/>
              <a:t>=&gt; vereiste </a:t>
            </a:r>
            <a:r>
              <a:rPr lang="nl-BE" dirty="0" err="1">
                <a:solidFill>
                  <a:srgbClr val="E00049"/>
                </a:solidFill>
              </a:rPr>
              <a:t>interrupt</a:t>
            </a:r>
            <a:r>
              <a:rPr lang="nl-BE" dirty="0">
                <a:solidFill>
                  <a:srgbClr val="E00049"/>
                </a:solidFill>
              </a:rPr>
              <a:t> </a:t>
            </a:r>
            <a:r>
              <a:rPr lang="nl-BE" dirty="0" err="1">
                <a:solidFill>
                  <a:srgbClr val="E00049"/>
                </a:solidFill>
              </a:rPr>
              <a:t>latency</a:t>
            </a:r>
            <a:endParaRPr lang="nl-BE" dirty="0">
              <a:solidFill>
                <a:srgbClr val="E00049"/>
              </a:solidFill>
            </a:endParaRPr>
          </a:p>
          <a:p>
            <a:pPr lvl="1"/>
            <a:r>
              <a:rPr lang="nl-BE" dirty="0"/>
              <a:t>Afhankelijk van prioriteit volgorde bepalen voor software </a:t>
            </a:r>
            <a:r>
              <a:rPr lang="nl-BE" dirty="0" err="1"/>
              <a:t>polling</a:t>
            </a:r>
            <a:r>
              <a:rPr lang="nl-BE" dirty="0"/>
              <a:t> of </a:t>
            </a:r>
            <a:r>
              <a:rPr lang="nl-BE" dirty="0" err="1"/>
              <a:t>daisy</a:t>
            </a:r>
            <a:r>
              <a:rPr lang="nl-BE" dirty="0"/>
              <a:t> </a:t>
            </a:r>
            <a:r>
              <a:rPr lang="nl-BE" dirty="0" err="1"/>
              <a:t>chaining</a:t>
            </a:r>
            <a:endParaRPr lang="nl-BE" dirty="0"/>
          </a:p>
          <a:p>
            <a:endParaRPr lang="nl-BE" dirty="0"/>
          </a:p>
        </p:txBody>
      </p:sp>
      <p:sp>
        <p:nvSpPr>
          <p:cNvPr id="4" name="Rechthoek met één afgeschuinde hoek 3"/>
          <p:cNvSpPr/>
          <p:nvPr/>
        </p:nvSpPr>
        <p:spPr>
          <a:xfrm>
            <a:off x="8603445" y="2434855"/>
            <a:ext cx="3221665" cy="2147778"/>
          </a:xfrm>
          <a:prstGeom prst="snip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Tekstvak 4"/>
          <p:cNvSpPr txBox="1"/>
          <p:nvPr/>
        </p:nvSpPr>
        <p:spPr>
          <a:xfrm>
            <a:off x="8667241" y="2668771"/>
            <a:ext cx="31578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dirty="0" err="1">
                <a:solidFill>
                  <a:srgbClr val="002757"/>
                </a:solidFill>
              </a:rPr>
              <a:t>Interrupt</a:t>
            </a:r>
            <a:r>
              <a:rPr lang="nl-BE" sz="2000" dirty="0">
                <a:solidFill>
                  <a:srgbClr val="002757"/>
                </a:solidFill>
              </a:rPr>
              <a:t> </a:t>
            </a:r>
            <a:r>
              <a:rPr lang="nl-BE" sz="2000" dirty="0" err="1">
                <a:solidFill>
                  <a:srgbClr val="002757"/>
                </a:solidFill>
              </a:rPr>
              <a:t>latency</a:t>
            </a:r>
            <a:r>
              <a:rPr lang="nl-BE" sz="2000" dirty="0">
                <a:solidFill>
                  <a:srgbClr val="002757"/>
                </a:solidFill>
              </a:rPr>
              <a:t> =</a:t>
            </a:r>
            <a:br>
              <a:rPr lang="nl-BE" sz="2000" dirty="0">
                <a:solidFill>
                  <a:srgbClr val="002757"/>
                </a:solidFill>
              </a:rPr>
            </a:br>
            <a:endParaRPr lang="nl-BE" sz="2000" dirty="0">
              <a:solidFill>
                <a:srgbClr val="002757"/>
              </a:solidFill>
            </a:endParaRPr>
          </a:p>
          <a:p>
            <a:r>
              <a:rPr lang="nl-BE" sz="2000" dirty="0">
                <a:solidFill>
                  <a:srgbClr val="002757"/>
                </a:solidFill>
              </a:rPr>
              <a:t>Maximale tijd waarbinnen de </a:t>
            </a:r>
            <a:r>
              <a:rPr lang="nl-BE" sz="2000" dirty="0" err="1">
                <a:solidFill>
                  <a:srgbClr val="002757"/>
                </a:solidFill>
              </a:rPr>
              <a:t>interrupt</a:t>
            </a:r>
            <a:r>
              <a:rPr lang="nl-BE" sz="2000" dirty="0">
                <a:solidFill>
                  <a:srgbClr val="002757"/>
                </a:solidFill>
              </a:rPr>
              <a:t> afhandeling begonnen moet zijn</a:t>
            </a:r>
          </a:p>
        </p:txBody>
      </p:sp>
    </p:spTree>
    <p:extLst>
      <p:ext uri="{BB962C8B-B14F-4D97-AF65-F5344CB8AC3E}">
        <p14:creationId xmlns:p14="http://schemas.microsoft.com/office/powerpoint/2010/main" val="73502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278467" y="1918757"/>
            <a:ext cx="10803466" cy="4750153"/>
          </a:xfrm>
        </p:spPr>
        <p:txBody>
          <a:bodyPr/>
          <a:lstStyle/>
          <a:p>
            <a:pPr marL="0" indent="0">
              <a:spcBef>
                <a:spcPct val="50000"/>
              </a:spcBef>
              <a:buNone/>
              <a:tabLst>
                <a:tab pos="666750" algn="l"/>
                <a:tab pos="3048000" algn="l"/>
              </a:tabLst>
            </a:pPr>
            <a:r>
              <a:rPr lang="en-US" altLang="en-US" sz="3600" u="sng" dirty="0"/>
              <a:t>H2: </a:t>
            </a:r>
            <a:r>
              <a:rPr lang="nl-BE" altLang="en-US" sz="3600" u="sng" dirty="0"/>
              <a:t>Basismechanismen van een besturingssysteem</a:t>
            </a:r>
            <a:endParaRPr lang="nl-NL" altLang="en-US" sz="3600" u="sng" dirty="0"/>
          </a:p>
          <a:p>
            <a:pPr>
              <a:spcBef>
                <a:spcPct val="50000"/>
              </a:spcBef>
              <a:tabLst>
                <a:tab pos="666750" algn="l"/>
                <a:tab pos="3048000" algn="l"/>
              </a:tabLst>
            </a:pPr>
            <a:r>
              <a:rPr lang="nl-NL" altLang="en-US" dirty="0" err="1">
                <a:solidFill>
                  <a:srgbClr val="E00049"/>
                </a:solidFill>
              </a:rPr>
              <a:t>Kernel</a:t>
            </a:r>
            <a:r>
              <a:rPr lang="nl-NL" altLang="en-US" dirty="0">
                <a:solidFill>
                  <a:srgbClr val="E00049"/>
                </a:solidFill>
              </a:rPr>
              <a:t>- en gebruikerstoestand</a:t>
            </a:r>
          </a:p>
          <a:p>
            <a:pPr>
              <a:spcBef>
                <a:spcPct val="50000"/>
              </a:spcBef>
              <a:tabLst>
                <a:tab pos="666750" algn="l"/>
                <a:tab pos="3048000" algn="l"/>
              </a:tabLst>
            </a:pPr>
            <a:r>
              <a:rPr lang="nl-NL" altLang="en-US" dirty="0" err="1">
                <a:solidFill>
                  <a:schemeClr val="bg1">
                    <a:lumMod val="75000"/>
                  </a:schemeClr>
                </a:solidFill>
              </a:rPr>
              <a:t>Interrupts</a:t>
            </a:r>
            <a:endParaRPr lang="nl-NL" alt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ct val="50000"/>
              </a:spcBef>
              <a:tabLst>
                <a:tab pos="666750" algn="l"/>
                <a:tab pos="3048000" algn="l"/>
              </a:tabLst>
            </a:pPr>
            <a:r>
              <a:rPr lang="nl-NL" altLang="en-US" dirty="0">
                <a:solidFill>
                  <a:schemeClr val="bg1">
                    <a:lumMod val="75000"/>
                  </a:schemeClr>
                </a:solidFill>
              </a:rPr>
              <a:t>System Calls</a:t>
            </a:r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772611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Xzibit time!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974" y="2059543"/>
            <a:ext cx="6561120" cy="4241800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90584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000" dirty="0"/>
              <a:t>Onderbreken van interrupts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10963" y="1921318"/>
            <a:ext cx="9948333" cy="4242154"/>
          </a:xfrm>
        </p:spPr>
        <p:txBody>
          <a:bodyPr/>
          <a:lstStyle/>
          <a:p>
            <a:r>
              <a:rPr lang="en-US" dirty="0" err="1"/>
              <a:t>Asynchrone</a:t>
            </a:r>
            <a:r>
              <a:rPr lang="en-US" dirty="0"/>
              <a:t> interrupt requests </a:t>
            </a:r>
            <a:r>
              <a:rPr lang="en-US" dirty="0" err="1"/>
              <a:t>tijdens</a:t>
            </a:r>
            <a:r>
              <a:rPr lang="en-US" dirty="0"/>
              <a:t> interrupt </a:t>
            </a:r>
            <a:r>
              <a:rPr lang="en-US" dirty="0" err="1"/>
              <a:t>afhandeling</a:t>
            </a:r>
            <a:endParaRPr lang="en-US" dirty="0"/>
          </a:p>
          <a:p>
            <a:pPr lvl="1"/>
            <a:endParaRPr lang="en-US" dirty="0">
              <a:solidFill>
                <a:srgbClr val="E00049"/>
              </a:solidFill>
            </a:endParaRPr>
          </a:p>
          <a:p>
            <a:pPr lvl="1"/>
            <a:r>
              <a:rPr lang="en-US" dirty="0" err="1">
                <a:solidFill>
                  <a:srgbClr val="E00049"/>
                </a:solidFill>
              </a:rPr>
              <a:t>Blokkeren</a:t>
            </a:r>
            <a:endParaRPr lang="en-US" dirty="0">
              <a:solidFill>
                <a:srgbClr val="E00049"/>
              </a:solidFill>
            </a:endParaRPr>
          </a:p>
          <a:p>
            <a:pPr lvl="2"/>
            <a:r>
              <a:rPr lang="nl-NL" dirty="0"/>
              <a:t>vlag instellen om (asynchrone) interrupts tijdelijk te blokkeren</a:t>
            </a:r>
          </a:p>
          <a:p>
            <a:pPr lvl="2"/>
            <a:endParaRPr lang="en-US" dirty="0">
              <a:solidFill>
                <a:srgbClr val="E00049"/>
              </a:solidFill>
            </a:endParaRPr>
          </a:p>
          <a:p>
            <a:pPr lvl="1"/>
            <a:r>
              <a:rPr lang="en-US" dirty="0"/>
              <a:t>of </a:t>
            </a:r>
            <a:r>
              <a:rPr lang="en-US" dirty="0" err="1">
                <a:solidFill>
                  <a:srgbClr val="E00049"/>
                </a:solidFill>
              </a:rPr>
              <a:t>Prioriteren</a:t>
            </a:r>
            <a:endParaRPr lang="en-US" dirty="0">
              <a:solidFill>
                <a:srgbClr val="E00049"/>
              </a:solidFill>
            </a:endParaRPr>
          </a:p>
          <a:p>
            <a:pPr lvl="2"/>
            <a:r>
              <a:rPr lang="nl-BE" dirty="0"/>
              <a:t>enkel interrupts accepteren met hogere prioriteit dan de huidige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23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278467" y="1918757"/>
            <a:ext cx="10803466" cy="4750153"/>
          </a:xfrm>
        </p:spPr>
        <p:txBody>
          <a:bodyPr/>
          <a:lstStyle/>
          <a:p>
            <a:pPr marL="0" indent="0">
              <a:spcBef>
                <a:spcPct val="50000"/>
              </a:spcBef>
              <a:buNone/>
              <a:tabLst>
                <a:tab pos="666750" algn="l"/>
                <a:tab pos="3048000" algn="l"/>
              </a:tabLst>
            </a:pPr>
            <a:r>
              <a:rPr lang="en-US" altLang="en-US" sz="3600" u="sng" dirty="0"/>
              <a:t>H2: </a:t>
            </a:r>
            <a:r>
              <a:rPr lang="nl-BE" altLang="en-US" sz="3600" u="sng" dirty="0"/>
              <a:t>Basismechanismen van een besturingssysteem</a:t>
            </a:r>
            <a:endParaRPr lang="nl-NL" altLang="en-US" sz="3600" u="sng" dirty="0"/>
          </a:p>
          <a:p>
            <a:pPr>
              <a:spcBef>
                <a:spcPct val="50000"/>
              </a:spcBef>
              <a:tabLst>
                <a:tab pos="666750" algn="l"/>
                <a:tab pos="3048000" algn="l"/>
              </a:tabLst>
            </a:pPr>
            <a:r>
              <a:rPr lang="nl-NL" altLang="en-US" dirty="0" err="1">
                <a:solidFill>
                  <a:schemeClr val="bg1">
                    <a:lumMod val="75000"/>
                  </a:schemeClr>
                </a:solidFill>
              </a:rPr>
              <a:t>Kernel</a:t>
            </a:r>
            <a:r>
              <a:rPr lang="nl-NL" altLang="en-US" dirty="0">
                <a:solidFill>
                  <a:schemeClr val="bg1">
                    <a:lumMod val="75000"/>
                  </a:schemeClr>
                </a:solidFill>
              </a:rPr>
              <a:t>- en gebruikerstoestand</a:t>
            </a:r>
          </a:p>
          <a:p>
            <a:pPr>
              <a:spcBef>
                <a:spcPct val="50000"/>
              </a:spcBef>
              <a:tabLst>
                <a:tab pos="666750" algn="l"/>
                <a:tab pos="3048000" algn="l"/>
              </a:tabLst>
            </a:pPr>
            <a:r>
              <a:rPr lang="nl-NL" altLang="en-US" dirty="0" err="1">
                <a:solidFill>
                  <a:schemeClr val="bg1">
                    <a:lumMod val="75000"/>
                  </a:schemeClr>
                </a:solidFill>
              </a:rPr>
              <a:t>Interrupts</a:t>
            </a:r>
            <a:endParaRPr lang="nl-NL" altLang="en-US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ct val="50000"/>
              </a:spcBef>
              <a:tabLst>
                <a:tab pos="666750" algn="l"/>
                <a:tab pos="3048000" algn="l"/>
              </a:tabLst>
            </a:pPr>
            <a:r>
              <a:rPr lang="nl-NL" altLang="en-US" dirty="0">
                <a:solidFill>
                  <a:srgbClr val="E00049"/>
                </a:solidFill>
              </a:rPr>
              <a:t>System Calls</a:t>
            </a:r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32799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System calls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11503" y="1825624"/>
            <a:ext cx="9948333" cy="4242154"/>
          </a:xfrm>
        </p:spPr>
        <p:txBody>
          <a:bodyPr/>
          <a:lstStyle/>
          <a:p>
            <a:r>
              <a:rPr lang="nl-BE" dirty="0" err="1"/>
              <a:t>Interrupts</a:t>
            </a:r>
            <a:endParaRPr lang="nl-BE" dirty="0"/>
          </a:p>
          <a:p>
            <a:pPr lvl="1"/>
            <a:r>
              <a:rPr lang="nl-BE" dirty="0"/>
              <a:t>Hardware &lt;&gt; Besturingssysteem</a:t>
            </a:r>
          </a:p>
          <a:p>
            <a:pPr lvl="1"/>
            <a:endParaRPr lang="nl-BE" dirty="0"/>
          </a:p>
          <a:p>
            <a:r>
              <a:rPr lang="nl-BE" dirty="0"/>
              <a:t>System calls</a:t>
            </a:r>
          </a:p>
          <a:p>
            <a:pPr lvl="1"/>
            <a:r>
              <a:rPr lang="nl-BE" dirty="0"/>
              <a:t>Software &lt;&gt; Besturingssysteem</a:t>
            </a:r>
          </a:p>
          <a:p>
            <a:pPr lvl="1"/>
            <a:r>
              <a:rPr lang="nl-BE" dirty="0"/>
              <a:t>Geïmplementeerd als </a:t>
            </a:r>
            <a:r>
              <a:rPr lang="nl-BE" dirty="0" err="1"/>
              <a:t>interrupts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861" y="2193857"/>
            <a:ext cx="2934109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3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Voorbeeld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656" y="2455842"/>
            <a:ext cx="7644809" cy="262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59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Beschikbare system calls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53494" y="1889421"/>
            <a:ext cx="9948333" cy="4242154"/>
          </a:xfrm>
        </p:spPr>
        <p:txBody>
          <a:bodyPr/>
          <a:lstStyle/>
          <a:p>
            <a:r>
              <a:rPr lang="nl-BE" dirty="0"/>
              <a:t>Opstarten en beëindigen van programma’s</a:t>
            </a:r>
          </a:p>
          <a:p>
            <a:r>
              <a:rPr lang="nl-BE" dirty="0"/>
              <a:t>Programma laten wachten op een gebeurtenis</a:t>
            </a:r>
          </a:p>
          <a:p>
            <a:r>
              <a:rPr lang="nl-BE" dirty="0"/>
              <a:t>Toekennen en vrijgeven van geheugen</a:t>
            </a:r>
          </a:p>
          <a:p>
            <a:r>
              <a:rPr lang="nl-BE" dirty="0"/>
              <a:t>Bestandsbeheer</a:t>
            </a:r>
          </a:p>
          <a:p>
            <a:pPr lvl="1"/>
            <a:r>
              <a:rPr lang="nl-BE" dirty="0"/>
              <a:t>Creëren en vernietigen van bestanden en directories</a:t>
            </a:r>
          </a:p>
          <a:p>
            <a:pPr lvl="1"/>
            <a:r>
              <a:rPr lang="nl-BE" dirty="0"/>
              <a:t>Openen en sluiten van bestanden</a:t>
            </a:r>
          </a:p>
          <a:p>
            <a:pPr lvl="1"/>
            <a:r>
              <a:rPr lang="nl-BE" dirty="0"/>
              <a:t>Lezen en schrijven in bestanden</a:t>
            </a:r>
          </a:p>
          <a:p>
            <a:pPr lvl="1"/>
            <a:r>
              <a:rPr lang="nl-BE" dirty="0"/>
              <a:t>Bepalen van toegang tot bestanden</a:t>
            </a:r>
          </a:p>
          <a:p>
            <a:pPr lvl="1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6403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Beschikbare system calls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53494" y="1889421"/>
            <a:ext cx="9948333" cy="4242154"/>
          </a:xfrm>
        </p:spPr>
        <p:txBody>
          <a:bodyPr/>
          <a:lstStyle/>
          <a:p>
            <a:r>
              <a:rPr lang="nl-BE" dirty="0"/>
              <a:t>Besturing en beheer van randapparaten</a:t>
            </a:r>
          </a:p>
          <a:p>
            <a:pPr lvl="1"/>
            <a:r>
              <a:rPr lang="nl-BE" dirty="0"/>
              <a:t>Verwerven en afstaan van een randapparaat</a:t>
            </a:r>
          </a:p>
          <a:p>
            <a:pPr lvl="1"/>
            <a:r>
              <a:rPr lang="nl-BE" dirty="0"/>
              <a:t>Positioneren van een randapparaat</a:t>
            </a:r>
          </a:p>
          <a:p>
            <a:pPr lvl="1"/>
            <a:r>
              <a:rPr lang="nl-BE" dirty="0"/>
              <a:t>Lezen van en schrijven naar een randapparaat</a:t>
            </a:r>
          </a:p>
          <a:p>
            <a:pPr lvl="1"/>
            <a:r>
              <a:rPr lang="nl-BE" dirty="0"/>
              <a:t>Opnemen in of verwijderen uit de configuratie</a:t>
            </a:r>
          </a:p>
          <a:p>
            <a:r>
              <a:rPr lang="nl-BE" dirty="0"/>
              <a:t>Uitwisselen van informatie</a:t>
            </a:r>
          </a:p>
          <a:p>
            <a:pPr lvl="1"/>
            <a:r>
              <a:rPr lang="nl-BE" dirty="0"/>
              <a:t>Opvragen of wijzigen van informatie over:</a:t>
            </a:r>
          </a:p>
          <a:p>
            <a:pPr lvl="2"/>
            <a:r>
              <a:rPr lang="nl-BE" dirty="0"/>
              <a:t>Systeemconfiguratie</a:t>
            </a:r>
          </a:p>
          <a:p>
            <a:pPr lvl="2"/>
            <a:r>
              <a:rPr lang="nl-BE" dirty="0"/>
              <a:t>Uitgevoerde activiteiten</a:t>
            </a:r>
          </a:p>
          <a:p>
            <a:pPr lvl="2"/>
            <a:r>
              <a:rPr lang="nl-BE" dirty="0"/>
              <a:t>Processen</a:t>
            </a:r>
          </a:p>
          <a:p>
            <a:pPr lvl="1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4874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Read-system call in Linux</a:t>
            </a:r>
          </a:p>
        </p:txBody>
      </p:sp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1015540" y="1729932"/>
            <a:ext cx="9948333" cy="4242154"/>
          </a:xfrm>
        </p:spPr>
        <p:txBody>
          <a:bodyPr/>
          <a:lstStyle/>
          <a:p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file_desc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, buffer, </a:t>
            </a:r>
            <a:r>
              <a:rPr lang="nl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nbytes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nl-BE" dirty="0"/>
              <a:t>= C code</a:t>
            </a:r>
          </a:p>
          <a:p>
            <a:r>
              <a:rPr lang="nl-BE" dirty="0"/>
              <a:t>Wanneer een programma deze functie aanroept zal het volgende gebeuren:</a:t>
            </a:r>
          </a:p>
          <a:p>
            <a:endParaRPr lang="nl-BE" dirty="0"/>
          </a:p>
          <a:p>
            <a:pPr marL="514350" indent="-514350">
              <a:buFont typeface="+mj-lt"/>
              <a:buAutoNum type="arabicPeriod"/>
            </a:pPr>
            <a:r>
              <a:rPr lang="nl-BE" dirty="0"/>
              <a:t>Oproepend programma zet waarden van de drie </a:t>
            </a:r>
            <a:r>
              <a:rPr lang="nl-BE" dirty="0">
                <a:solidFill>
                  <a:srgbClr val="E00049"/>
                </a:solidFill>
              </a:rPr>
              <a:t>parameters</a:t>
            </a:r>
            <a:r>
              <a:rPr lang="nl-BE" dirty="0"/>
              <a:t> op de </a:t>
            </a:r>
            <a:r>
              <a:rPr lang="nl-BE" dirty="0">
                <a:solidFill>
                  <a:srgbClr val="E00049"/>
                </a:solidFill>
              </a:rPr>
              <a:t>stapel</a:t>
            </a:r>
          </a:p>
          <a:p>
            <a:pPr marL="514350" indent="-514350">
              <a:buFont typeface="+mj-lt"/>
              <a:buAutoNum type="arabicPeriod"/>
            </a:pPr>
            <a:endParaRPr lang="nl-BE" dirty="0"/>
          </a:p>
          <a:p>
            <a:pPr marL="514350" indent="-514350">
              <a:buFont typeface="+mj-lt"/>
              <a:buAutoNum type="arabicPeriod"/>
            </a:pPr>
            <a:r>
              <a:rPr lang="nl-BE" dirty="0"/>
              <a:t>Read functie wordt aangeroepen (sprong naar de code van </a:t>
            </a:r>
            <a:r>
              <a:rPr lang="nl-BE" dirty="0" err="1"/>
              <a:t>read</a:t>
            </a:r>
            <a:r>
              <a:rPr lang="nl-BE" dirty="0"/>
              <a:t>-functie)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06229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1940572" y="2480553"/>
            <a:ext cx="9872200" cy="3736082"/>
          </a:xfrm>
          <a:prstGeom prst="rect">
            <a:avLst/>
          </a:prstGeom>
          <a:solidFill>
            <a:srgbClr val="003399">
              <a:alpha val="25098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940572" y="595423"/>
            <a:ext cx="9948333" cy="5621212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nl-BE" dirty="0"/>
              <a:t>Functie zet </a:t>
            </a:r>
            <a:r>
              <a:rPr lang="nl-BE" dirty="0">
                <a:solidFill>
                  <a:srgbClr val="E00049"/>
                </a:solidFill>
              </a:rPr>
              <a:t>system call nummer </a:t>
            </a:r>
            <a:r>
              <a:rPr lang="nl-BE" dirty="0"/>
              <a:t>in het juiste register en voert </a:t>
            </a:r>
            <a:r>
              <a:rPr lang="nl-BE" dirty="0">
                <a:solidFill>
                  <a:srgbClr val="E00049"/>
                </a:solidFill>
              </a:rPr>
              <a:t>TRAP-instructie</a:t>
            </a:r>
            <a:r>
              <a:rPr lang="nl-BE" dirty="0"/>
              <a:t> uit</a:t>
            </a:r>
          </a:p>
          <a:p>
            <a:pPr marL="790575" lvl="1"/>
            <a:r>
              <a:rPr lang="nl-BE" dirty="0"/>
              <a:t>	Voorbeeld Linux/x86:</a:t>
            </a:r>
            <a:br>
              <a:rPr lang="nl-BE" dirty="0"/>
            </a:br>
            <a:r>
              <a:rPr lang="nl-BE" dirty="0"/>
              <a:t>		</a:t>
            </a: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mov eax, 3</a:t>
            </a:r>
            <a:b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BE" dirty="0">
                <a:latin typeface="Courier New" panose="02070309020205020404" pitchFamily="49" charset="0"/>
                <a:cs typeface="Courier New" panose="02070309020205020404" pitchFamily="49" charset="0"/>
              </a:rPr>
              <a:t>		int 80h</a:t>
            </a:r>
          </a:p>
          <a:p>
            <a:pPr marL="504825" indent="-514350">
              <a:buFont typeface="+mj-lt"/>
              <a:buAutoNum type="arabicPeriod" startAt="4"/>
            </a:pPr>
            <a:r>
              <a:rPr lang="nl-BE" dirty="0">
                <a:cs typeface="Courier New" panose="02070309020205020404" pitchFamily="49" charset="0"/>
              </a:rPr>
              <a:t>Interrupt service routine van het OS zoekt juiste routine op voor de system call</a:t>
            </a:r>
          </a:p>
          <a:p>
            <a:pPr marL="504825" indent="-514350">
              <a:buFont typeface="+mj-lt"/>
              <a:buAutoNum type="arabicPeriod" startAt="4"/>
            </a:pPr>
            <a:endParaRPr lang="nl-BE" dirty="0">
              <a:cs typeface="Courier New" panose="02070309020205020404" pitchFamily="49" charset="0"/>
            </a:endParaRPr>
          </a:p>
          <a:p>
            <a:pPr marL="504825" indent="-514350">
              <a:buFont typeface="+mj-lt"/>
              <a:buAutoNum type="arabicPeriod" startAt="4"/>
            </a:pPr>
            <a:r>
              <a:rPr lang="nl-BE" dirty="0">
                <a:cs typeface="Courier New" panose="02070309020205020404" pitchFamily="49" charset="0"/>
              </a:rPr>
              <a:t>Processor start </a:t>
            </a:r>
            <a:r>
              <a:rPr lang="nl-BE" dirty="0">
                <a:solidFill>
                  <a:srgbClr val="E00049"/>
                </a:solidFill>
                <a:cs typeface="Courier New" panose="02070309020205020404" pitchFamily="49" charset="0"/>
              </a:rPr>
              <a:t>systeemroutine</a:t>
            </a:r>
            <a:r>
              <a:rPr lang="nl-BE" dirty="0">
                <a:cs typeface="Courier New" panose="02070309020205020404" pitchFamily="49" charset="0"/>
              </a:rPr>
              <a:t> (sprong)</a:t>
            </a:r>
          </a:p>
          <a:p>
            <a:pPr marL="504825" indent="-514350">
              <a:buFont typeface="+mj-lt"/>
              <a:buAutoNum type="arabicPeriod" startAt="4"/>
            </a:pPr>
            <a:endParaRPr lang="nl-BE" dirty="0">
              <a:cs typeface="Courier New" panose="02070309020205020404" pitchFamily="49" charset="0"/>
            </a:endParaRPr>
          </a:p>
          <a:p>
            <a:pPr marL="504825" indent="-514350">
              <a:buFont typeface="+mj-lt"/>
              <a:buAutoNum type="arabicPeriod" startAt="4"/>
            </a:pPr>
            <a:r>
              <a:rPr lang="nl-BE" dirty="0">
                <a:cs typeface="Courier New" panose="02070309020205020404" pitchFamily="49" charset="0"/>
              </a:rPr>
              <a:t>Systeemroutine zet resultaat op voorziene plaats, verlaat </a:t>
            </a:r>
            <a:r>
              <a:rPr lang="nl-BE" dirty="0" err="1">
                <a:cs typeface="Courier New" panose="02070309020205020404" pitchFamily="49" charset="0"/>
              </a:rPr>
              <a:t>kernel</a:t>
            </a:r>
            <a:r>
              <a:rPr lang="nl-BE" dirty="0">
                <a:cs typeface="Courier New" panose="02070309020205020404" pitchFamily="49" charset="0"/>
              </a:rPr>
              <a:t> mode en geeft controle terug aan </a:t>
            </a:r>
            <a:r>
              <a:rPr lang="nl-BE" dirty="0" err="1">
                <a:cs typeface="Courier New" panose="02070309020205020404" pitchFamily="49" charset="0"/>
              </a:rPr>
              <a:t>read</a:t>
            </a:r>
            <a:r>
              <a:rPr lang="nl-BE" dirty="0">
                <a:cs typeface="Courier New" panose="02070309020205020404" pitchFamily="49" charset="0"/>
              </a:rPr>
              <a:t>-functie</a:t>
            </a:r>
          </a:p>
        </p:txBody>
      </p:sp>
      <p:sp>
        <p:nvSpPr>
          <p:cNvPr id="10" name="Tekstvak 9"/>
          <p:cNvSpPr txBox="1"/>
          <p:nvPr/>
        </p:nvSpPr>
        <p:spPr>
          <a:xfrm>
            <a:off x="5760089" y="6229778"/>
            <a:ext cx="6826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KERNEL MODE</a:t>
            </a:r>
          </a:p>
        </p:txBody>
      </p:sp>
      <p:sp>
        <p:nvSpPr>
          <p:cNvPr id="12" name="Pijl-omhoog 11"/>
          <p:cNvSpPr/>
          <p:nvPr/>
        </p:nvSpPr>
        <p:spPr>
          <a:xfrm>
            <a:off x="5451744" y="6255457"/>
            <a:ext cx="308345" cy="30533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Pijl-omhoog 12"/>
          <p:cNvSpPr/>
          <p:nvPr/>
        </p:nvSpPr>
        <p:spPr>
          <a:xfrm>
            <a:off x="7605824" y="6255456"/>
            <a:ext cx="308345" cy="30533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36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2" grpId="0" animBg="1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446567"/>
            <a:ext cx="9948333" cy="5621212"/>
          </a:xfrm>
        </p:spPr>
        <p:txBody>
          <a:bodyPr/>
          <a:lstStyle/>
          <a:p>
            <a:pPr marL="514350" indent="-514350">
              <a:buFont typeface="+mj-lt"/>
              <a:buAutoNum type="arabicPeriod" startAt="7"/>
            </a:pPr>
            <a:r>
              <a:rPr lang="nl-BE" dirty="0">
                <a:cs typeface="Courier New" panose="02070309020205020404" pitchFamily="49" charset="0"/>
              </a:rPr>
              <a:t>Read functie ontvangt de gegevens, zet ze op hun plaats en geeft controle terug aan oproepend programma</a:t>
            </a:r>
          </a:p>
          <a:p>
            <a:pPr marL="514350" indent="-514350">
              <a:buFont typeface="+mj-lt"/>
              <a:buAutoNum type="arabicPeriod" startAt="7"/>
            </a:pPr>
            <a:endParaRPr lang="nl-BE" dirty="0"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rabicPeriod" startAt="7"/>
            </a:pPr>
            <a:r>
              <a:rPr lang="nl-BE" dirty="0">
                <a:cs typeface="Courier New" panose="02070309020205020404" pitchFamily="49" charset="0"/>
              </a:rPr>
              <a:t>Uitvoer oproepend programma gaat verder</a:t>
            </a:r>
          </a:p>
        </p:txBody>
      </p:sp>
    </p:spTree>
    <p:extLst>
      <p:ext uri="{BB962C8B-B14F-4D97-AF65-F5344CB8AC3E}">
        <p14:creationId xmlns:p14="http://schemas.microsoft.com/office/powerpoint/2010/main" val="352245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DAF2F7-262F-4610-8957-5F7956AAF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Instructies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F735E1-16D7-4AD3-87CE-04E1520DD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Programma</a:t>
            </a:r>
            <a:r>
              <a:rPr lang="en-US" dirty="0"/>
              <a:t> </a:t>
            </a:r>
            <a:r>
              <a:rPr lang="en-US" dirty="0" err="1"/>
              <a:t>voert</a:t>
            </a:r>
            <a:r>
              <a:rPr lang="en-US" dirty="0"/>
              <a:t> </a:t>
            </a:r>
            <a:r>
              <a:rPr lang="en-US" dirty="0" err="1"/>
              <a:t>instructies</a:t>
            </a:r>
            <a:r>
              <a:rPr lang="en-US" dirty="0"/>
              <a:t> </a:t>
            </a:r>
            <a:r>
              <a:rPr lang="en-US" dirty="0" err="1"/>
              <a:t>uit</a:t>
            </a:r>
            <a:endParaRPr lang="en-US" dirty="0"/>
          </a:p>
          <a:p>
            <a:pPr lvl="1"/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mov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add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sub</a:t>
            </a:r>
            <a:r>
              <a:rPr lang="en-US" dirty="0"/>
              <a:t>,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imul</a:t>
            </a:r>
            <a:r>
              <a:rPr lang="en-US" dirty="0"/>
              <a:t>,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idiv</a:t>
            </a:r>
            <a:r>
              <a:rPr lang="en-US" dirty="0"/>
              <a:t>,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jmp</a:t>
            </a:r>
            <a:r>
              <a:rPr lang="en-US" dirty="0"/>
              <a:t>,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cmp</a:t>
            </a:r>
            <a:r>
              <a:rPr lang="en-US" dirty="0"/>
              <a:t>, …</a:t>
            </a:r>
          </a:p>
          <a:p>
            <a:pPr lvl="1"/>
            <a:r>
              <a:rPr lang="en-US" dirty="0"/>
              <a:t>Maar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hlt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in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out</a:t>
            </a:r>
            <a:r>
              <a:rPr lang="en-US" dirty="0"/>
              <a:t>, … ???</a:t>
            </a:r>
          </a:p>
        </p:txBody>
      </p:sp>
      <p:sp>
        <p:nvSpPr>
          <p:cNvPr id="9" name="Right Bracket 8">
            <a:extLst>
              <a:ext uri="{FF2B5EF4-FFF2-40B4-BE49-F238E27FC236}">
                <a16:creationId xmlns:a16="http://schemas.microsoft.com/office/drawing/2014/main" id="{5BE1A235-553E-4A33-A637-C76253975CAC}"/>
              </a:ext>
            </a:extLst>
          </p:cNvPr>
          <p:cNvSpPr/>
          <p:nvPr/>
        </p:nvSpPr>
        <p:spPr>
          <a:xfrm rot="4888187">
            <a:off x="5126800" y="2967374"/>
            <a:ext cx="382213" cy="628818"/>
          </a:xfrm>
          <a:prstGeom prst="rightBracket">
            <a:avLst/>
          </a:prstGeom>
          <a:ln w="25400">
            <a:solidFill>
              <a:srgbClr val="E0004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E08848FD-47FF-46FA-8BFA-F8495D9C42CD}"/>
              </a:ext>
            </a:extLst>
          </p:cNvPr>
          <p:cNvSpPr/>
          <p:nvPr/>
        </p:nvSpPr>
        <p:spPr>
          <a:xfrm rot="10047088">
            <a:off x="5318636" y="2380718"/>
            <a:ext cx="2033081" cy="1760706"/>
          </a:xfrm>
          <a:prstGeom prst="arc">
            <a:avLst/>
          </a:prstGeom>
          <a:ln w="25400">
            <a:solidFill>
              <a:srgbClr val="E00049"/>
            </a:solidFill>
            <a:headEnd type="triangle" w="lg" len="lg"/>
            <a:tailEnd type="non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E111A617-F6FA-44FE-913E-DE0AECBF07C7}"/>
              </a:ext>
            </a:extLst>
          </p:cNvPr>
          <p:cNvSpPr/>
          <p:nvPr/>
        </p:nvSpPr>
        <p:spPr>
          <a:xfrm rot="16200000" flipH="1">
            <a:off x="3881335" y="1486196"/>
            <a:ext cx="4280170" cy="3319140"/>
          </a:xfrm>
          <a:prstGeom prst="arc">
            <a:avLst/>
          </a:prstGeom>
          <a:ln w="25400">
            <a:solidFill>
              <a:srgbClr val="E00049"/>
            </a:solidFill>
            <a:tailEnd type="triangle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DB1763-90A1-4F56-A1F6-A18344F1771E}"/>
              </a:ext>
            </a:extLst>
          </p:cNvPr>
          <p:cNvSpPr txBox="1"/>
          <p:nvPr/>
        </p:nvSpPr>
        <p:spPr>
          <a:xfrm rot="21035188">
            <a:off x="6528010" y="3623628"/>
            <a:ext cx="3444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E0004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invoer</a:t>
            </a:r>
            <a:r>
              <a:rPr lang="en-US" dirty="0">
                <a:solidFill>
                  <a:srgbClr val="E0004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</a:t>
            </a:r>
            <a:r>
              <a:rPr lang="en-US" dirty="0" err="1">
                <a:solidFill>
                  <a:srgbClr val="E0004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uitvoer</a:t>
            </a:r>
            <a:r>
              <a:rPr lang="en-US" dirty="0">
                <a:solidFill>
                  <a:srgbClr val="E0004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 err="1">
                <a:solidFill>
                  <a:srgbClr val="E0004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naar</a:t>
            </a:r>
            <a:r>
              <a:rPr lang="en-US" dirty="0">
                <a:solidFill>
                  <a:srgbClr val="E0004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hardware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0A87DA-5400-4CD6-9859-51E50139036E}"/>
              </a:ext>
            </a:extLst>
          </p:cNvPr>
          <p:cNvSpPr txBox="1"/>
          <p:nvPr/>
        </p:nvSpPr>
        <p:spPr>
          <a:xfrm rot="239812">
            <a:off x="6047626" y="5170280"/>
            <a:ext cx="2367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0004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processor </a:t>
            </a:r>
            <a:r>
              <a:rPr lang="en-US" dirty="0" err="1">
                <a:solidFill>
                  <a:srgbClr val="E0004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afsluiten</a:t>
            </a:r>
            <a:endParaRPr lang="en-US" dirty="0">
              <a:solidFill>
                <a:srgbClr val="E0004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552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DAF2F7-262F-4610-8957-5F7956AAF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Instructies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F735E1-16D7-4AD3-87CE-04E1520DD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Programma</a:t>
            </a:r>
            <a:r>
              <a:rPr lang="en-US" dirty="0"/>
              <a:t> </a:t>
            </a:r>
            <a:r>
              <a:rPr lang="en-US" dirty="0" err="1"/>
              <a:t>voert</a:t>
            </a:r>
            <a:r>
              <a:rPr lang="en-US" dirty="0"/>
              <a:t> </a:t>
            </a:r>
            <a:r>
              <a:rPr lang="en-US" dirty="0" err="1"/>
              <a:t>instructies</a:t>
            </a:r>
            <a:r>
              <a:rPr lang="en-US" dirty="0"/>
              <a:t> </a:t>
            </a:r>
            <a:r>
              <a:rPr lang="en-US" dirty="0" err="1"/>
              <a:t>uit</a:t>
            </a:r>
            <a:endParaRPr lang="en-US" dirty="0"/>
          </a:p>
          <a:p>
            <a:pPr lvl="1"/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mov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add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sub</a:t>
            </a:r>
            <a:r>
              <a:rPr lang="en-US" dirty="0"/>
              <a:t>,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imul</a:t>
            </a:r>
            <a:r>
              <a:rPr lang="en-US" dirty="0"/>
              <a:t>,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idiv</a:t>
            </a:r>
            <a:r>
              <a:rPr lang="en-US" dirty="0"/>
              <a:t>,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jmp</a:t>
            </a:r>
            <a:r>
              <a:rPr lang="en-US" dirty="0"/>
              <a:t>,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cmp</a:t>
            </a:r>
            <a:r>
              <a:rPr lang="en-US" dirty="0"/>
              <a:t>, …</a:t>
            </a:r>
          </a:p>
          <a:p>
            <a:pPr lvl="2"/>
            <a:r>
              <a:rPr lang="en-US" sz="2400" dirty="0" err="1">
                <a:solidFill>
                  <a:srgbClr val="E00049"/>
                </a:solidFill>
              </a:rPr>
              <a:t>Gewone</a:t>
            </a:r>
            <a:r>
              <a:rPr lang="en-US" sz="2400" dirty="0">
                <a:solidFill>
                  <a:srgbClr val="E00049"/>
                </a:solidFill>
              </a:rPr>
              <a:t> </a:t>
            </a:r>
            <a:r>
              <a:rPr lang="en-US" sz="2400" dirty="0" err="1">
                <a:solidFill>
                  <a:srgbClr val="E00049"/>
                </a:solidFill>
              </a:rPr>
              <a:t>instructies</a:t>
            </a:r>
            <a:endParaRPr lang="en-US" sz="2400" dirty="0">
              <a:solidFill>
                <a:srgbClr val="E00049"/>
              </a:solidFill>
            </a:endParaRPr>
          </a:p>
          <a:p>
            <a:pPr lvl="1"/>
            <a:endParaRPr lang="en-US" dirty="0"/>
          </a:p>
          <a:p>
            <a:pPr lvl="1"/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hlt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in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out</a:t>
            </a:r>
            <a:r>
              <a:rPr lang="en-US" dirty="0"/>
              <a:t>, …</a:t>
            </a:r>
          </a:p>
          <a:p>
            <a:pPr lvl="2"/>
            <a:r>
              <a:rPr lang="en-US" sz="2400" dirty="0" err="1">
                <a:solidFill>
                  <a:srgbClr val="E00049"/>
                </a:solidFill>
              </a:rPr>
              <a:t>Gepriviligeerde</a:t>
            </a:r>
            <a:r>
              <a:rPr lang="en-US" sz="2400" dirty="0">
                <a:solidFill>
                  <a:srgbClr val="E00049"/>
                </a:solidFill>
              </a:rPr>
              <a:t> </a:t>
            </a:r>
            <a:r>
              <a:rPr lang="en-US" sz="2400" dirty="0" err="1">
                <a:solidFill>
                  <a:srgbClr val="E00049"/>
                </a:solidFill>
              </a:rPr>
              <a:t>instructies</a:t>
            </a:r>
            <a:endParaRPr lang="en-US" sz="2400" dirty="0">
              <a:solidFill>
                <a:srgbClr val="E00049"/>
              </a:solidFill>
            </a:endParaRP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99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92EDE-AC79-4BAD-9674-EBDD5DFAF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Processortoestand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B5986-B1E4-4592-A322-1179F47DB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 processor </a:t>
            </a:r>
            <a:r>
              <a:rPr lang="en-US" dirty="0" err="1"/>
              <a:t>kan</a:t>
            </a:r>
            <a:r>
              <a:rPr lang="en-US" dirty="0"/>
              <a:t> in </a:t>
            </a:r>
            <a:r>
              <a:rPr lang="en-US" dirty="0" err="1">
                <a:solidFill>
                  <a:srgbClr val="E00049"/>
                </a:solidFill>
              </a:rPr>
              <a:t>gebruikerstoestand</a:t>
            </a:r>
            <a:r>
              <a:rPr lang="en-US" dirty="0"/>
              <a:t> of </a:t>
            </a:r>
            <a:r>
              <a:rPr lang="en-US" dirty="0" err="1">
                <a:solidFill>
                  <a:srgbClr val="E00049"/>
                </a:solidFill>
              </a:rPr>
              <a:t>kerneltoestand</a:t>
            </a:r>
            <a:r>
              <a:rPr lang="en-US" dirty="0"/>
              <a:t> </a:t>
            </a:r>
            <a:r>
              <a:rPr lang="en-US" dirty="0" err="1"/>
              <a:t>uitvoeren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Word/Excel/Steam/Chrome/…</a:t>
            </a:r>
          </a:p>
          <a:p>
            <a:pPr lvl="2"/>
            <a:r>
              <a:rPr lang="en-US" dirty="0" err="1"/>
              <a:t>gebruikerstoestand</a:t>
            </a:r>
            <a:endParaRPr lang="en-US" dirty="0"/>
          </a:p>
          <a:p>
            <a:pPr lvl="2"/>
            <a:r>
              <a:rPr lang="en-US" dirty="0" err="1"/>
              <a:t>enkel</a:t>
            </a:r>
            <a:r>
              <a:rPr lang="en-US" dirty="0"/>
              <a:t> </a:t>
            </a:r>
            <a:r>
              <a:rPr lang="en-US" dirty="0" err="1"/>
              <a:t>gewone</a:t>
            </a:r>
            <a:r>
              <a:rPr lang="en-US" dirty="0"/>
              <a:t> </a:t>
            </a:r>
            <a:r>
              <a:rPr lang="en-US" dirty="0" err="1"/>
              <a:t>instructies</a:t>
            </a:r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Het </a:t>
            </a:r>
            <a:r>
              <a:rPr lang="en-US" dirty="0" err="1"/>
              <a:t>besturingssysteem</a:t>
            </a:r>
            <a:endParaRPr lang="en-US" dirty="0"/>
          </a:p>
          <a:p>
            <a:pPr lvl="2"/>
            <a:r>
              <a:rPr lang="en-US" dirty="0" err="1"/>
              <a:t>kerneltoestand</a:t>
            </a:r>
            <a:endParaRPr lang="en-US" dirty="0"/>
          </a:p>
          <a:p>
            <a:pPr lvl="2"/>
            <a:r>
              <a:rPr lang="en-US" dirty="0" err="1"/>
              <a:t>alle</a:t>
            </a:r>
            <a:r>
              <a:rPr lang="en-US" dirty="0"/>
              <a:t> </a:t>
            </a:r>
            <a:r>
              <a:rPr lang="en-US" dirty="0" err="1"/>
              <a:t>instructies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826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ED901-0213-4E19-BD24-43DFDDA43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Processortoestand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4A4A9-4673-4E83-AF6E-7A7FC5A04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Doel? </a:t>
            </a:r>
            <a:r>
              <a:rPr lang="en-US" dirty="0" err="1">
                <a:solidFill>
                  <a:srgbClr val="E00049"/>
                </a:solidFill>
              </a:rPr>
              <a:t>Veiligheid</a:t>
            </a:r>
            <a:r>
              <a:rPr lang="en-US" dirty="0">
                <a:solidFill>
                  <a:srgbClr val="E00049"/>
                </a:solidFill>
              </a:rPr>
              <a:t>!</a:t>
            </a:r>
          </a:p>
          <a:p>
            <a:pPr lvl="1"/>
            <a:r>
              <a:rPr lang="en-US" dirty="0"/>
              <a:t>Delicate </a:t>
            </a:r>
            <a:r>
              <a:rPr lang="en-US" dirty="0" err="1"/>
              <a:t>operaties</a:t>
            </a:r>
            <a:r>
              <a:rPr lang="en-US" dirty="0"/>
              <a:t> </a:t>
            </a:r>
            <a:r>
              <a:rPr lang="en-US" dirty="0" err="1"/>
              <a:t>enkel</a:t>
            </a:r>
            <a:r>
              <a:rPr lang="en-US" dirty="0"/>
              <a:t> door </a:t>
            </a:r>
            <a:r>
              <a:rPr lang="en-US" dirty="0" err="1"/>
              <a:t>besturingssysteem</a:t>
            </a:r>
            <a:endParaRPr lang="en-US" dirty="0"/>
          </a:p>
          <a:p>
            <a:pPr lvl="1"/>
            <a:r>
              <a:rPr lang="en-US" dirty="0" err="1"/>
              <a:t>Toepassingssoftware</a:t>
            </a:r>
            <a:r>
              <a:rPr lang="en-US" dirty="0"/>
              <a:t> </a:t>
            </a:r>
            <a:r>
              <a:rPr lang="en-US" dirty="0" err="1"/>
              <a:t>altijd</a:t>
            </a:r>
            <a:r>
              <a:rPr lang="en-US" dirty="0"/>
              <a:t> via OS</a:t>
            </a:r>
          </a:p>
          <a:p>
            <a:pPr lvl="1"/>
            <a:endParaRPr lang="en-US" dirty="0"/>
          </a:p>
          <a:p>
            <a:r>
              <a:rPr lang="en-US" dirty="0"/>
              <a:t>OS </a:t>
            </a:r>
            <a:r>
              <a:rPr lang="en-US" dirty="0" err="1"/>
              <a:t>kan</a:t>
            </a:r>
            <a:r>
              <a:rPr lang="en-US" dirty="0"/>
              <a:t> van kernel mode </a:t>
            </a:r>
            <a:r>
              <a:rPr lang="en-US" dirty="0" err="1"/>
              <a:t>naar</a:t>
            </a:r>
            <a:r>
              <a:rPr lang="en-US" dirty="0"/>
              <a:t> user mode </a:t>
            </a:r>
            <a:r>
              <a:rPr lang="en-US" dirty="0" err="1"/>
              <a:t>gaan</a:t>
            </a:r>
            <a:endParaRPr lang="en-US" dirty="0"/>
          </a:p>
          <a:p>
            <a:r>
              <a:rPr lang="en-US" dirty="0"/>
              <a:t>Hardware </a:t>
            </a:r>
            <a:r>
              <a:rPr lang="en-US" dirty="0" err="1"/>
              <a:t>kan</a:t>
            </a:r>
            <a:r>
              <a:rPr lang="en-US" dirty="0"/>
              <a:t> van user mode </a:t>
            </a:r>
            <a:r>
              <a:rPr lang="en-US" dirty="0" err="1"/>
              <a:t>naar</a:t>
            </a:r>
            <a:r>
              <a:rPr lang="en-US" dirty="0"/>
              <a:t> kernel mode </a:t>
            </a:r>
            <a:r>
              <a:rPr lang="en-US" dirty="0" err="1"/>
              <a:t>gaan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zie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later)</a:t>
            </a:r>
          </a:p>
        </p:txBody>
      </p:sp>
    </p:spTree>
    <p:extLst>
      <p:ext uri="{BB962C8B-B14F-4D97-AF65-F5344CB8AC3E}">
        <p14:creationId xmlns:p14="http://schemas.microsoft.com/office/powerpoint/2010/main" val="301827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278467" y="1918757"/>
            <a:ext cx="10803466" cy="4750153"/>
          </a:xfrm>
        </p:spPr>
        <p:txBody>
          <a:bodyPr/>
          <a:lstStyle/>
          <a:p>
            <a:pPr marL="0" indent="0">
              <a:spcBef>
                <a:spcPct val="50000"/>
              </a:spcBef>
              <a:buNone/>
              <a:tabLst>
                <a:tab pos="666750" algn="l"/>
                <a:tab pos="3048000" algn="l"/>
              </a:tabLst>
            </a:pPr>
            <a:r>
              <a:rPr lang="en-US" altLang="en-US" sz="3600" u="sng" dirty="0"/>
              <a:t>H2: </a:t>
            </a:r>
            <a:r>
              <a:rPr lang="nl-BE" altLang="en-US" sz="3600" u="sng" dirty="0"/>
              <a:t>Basismechanismen van een besturingssysteem</a:t>
            </a:r>
            <a:endParaRPr lang="nl-NL" altLang="en-US" sz="3600" u="sng" dirty="0"/>
          </a:p>
          <a:p>
            <a:pPr>
              <a:spcBef>
                <a:spcPct val="50000"/>
              </a:spcBef>
              <a:tabLst>
                <a:tab pos="666750" algn="l"/>
                <a:tab pos="3048000" algn="l"/>
              </a:tabLst>
            </a:pPr>
            <a:r>
              <a:rPr lang="nl-NL" altLang="en-US" dirty="0" err="1">
                <a:solidFill>
                  <a:schemeClr val="bg1">
                    <a:lumMod val="75000"/>
                  </a:schemeClr>
                </a:solidFill>
              </a:rPr>
              <a:t>Kernel</a:t>
            </a:r>
            <a:r>
              <a:rPr lang="nl-NL" altLang="en-US" dirty="0">
                <a:solidFill>
                  <a:schemeClr val="bg1">
                    <a:lumMod val="75000"/>
                  </a:schemeClr>
                </a:solidFill>
              </a:rPr>
              <a:t>- en gebruikerstoestand</a:t>
            </a:r>
          </a:p>
          <a:p>
            <a:pPr>
              <a:spcBef>
                <a:spcPct val="50000"/>
              </a:spcBef>
              <a:tabLst>
                <a:tab pos="666750" algn="l"/>
                <a:tab pos="3048000" algn="l"/>
              </a:tabLst>
            </a:pPr>
            <a:r>
              <a:rPr lang="nl-NL" altLang="en-US" dirty="0" err="1">
                <a:solidFill>
                  <a:srgbClr val="E00049"/>
                </a:solidFill>
              </a:rPr>
              <a:t>Interrupts</a:t>
            </a:r>
            <a:endParaRPr lang="nl-NL" altLang="en-US" dirty="0">
              <a:solidFill>
                <a:srgbClr val="E00049"/>
              </a:solidFill>
            </a:endParaRPr>
          </a:p>
          <a:p>
            <a:pPr>
              <a:spcBef>
                <a:spcPct val="50000"/>
              </a:spcBef>
              <a:tabLst>
                <a:tab pos="666750" algn="l"/>
                <a:tab pos="3048000" algn="l"/>
              </a:tabLst>
            </a:pPr>
            <a:r>
              <a:rPr lang="nl-NL" altLang="en-US" dirty="0">
                <a:solidFill>
                  <a:schemeClr val="bg1">
                    <a:lumMod val="75000"/>
                  </a:schemeClr>
                </a:solidFill>
              </a:rPr>
              <a:t>System Calls</a:t>
            </a:r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49423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Interrupts en System Calls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46494" y="1842251"/>
            <a:ext cx="8015368" cy="4242154"/>
          </a:xfrm>
        </p:spPr>
        <p:txBody>
          <a:bodyPr/>
          <a:lstStyle/>
          <a:p>
            <a:r>
              <a:rPr lang="nl-BE" dirty="0"/>
              <a:t>Processor voert één programma tegelijk uit</a:t>
            </a:r>
          </a:p>
          <a:p>
            <a:pPr lvl="1"/>
            <a:r>
              <a:rPr lang="nl-BE" dirty="0"/>
              <a:t>Besturingssysteem is zelf een programma</a:t>
            </a:r>
          </a:p>
          <a:p>
            <a:pPr lvl="1"/>
            <a:endParaRPr lang="nl-BE" dirty="0"/>
          </a:p>
          <a:p>
            <a:r>
              <a:rPr lang="nl-BE" dirty="0"/>
              <a:t>Wanneer moet het besturingssysteem in actie komen?</a:t>
            </a:r>
          </a:p>
          <a:p>
            <a:pPr lvl="1"/>
            <a:r>
              <a:rPr lang="nl-BE" dirty="0"/>
              <a:t>Signaal vanuit de hardware</a:t>
            </a:r>
          </a:p>
          <a:p>
            <a:pPr lvl="2"/>
            <a:r>
              <a:rPr lang="nl-BE" dirty="0"/>
              <a:t>bijv. netwerk pakket komt aan</a:t>
            </a:r>
          </a:p>
          <a:p>
            <a:pPr lvl="1"/>
            <a:r>
              <a:rPr lang="nl-BE" dirty="0"/>
              <a:t>Vraag van hoger gelegen software</a:t>
            </a:r>
          </a:p>
          <a:p>
            <a:pPr lvl="2"/>
            <a:r>
              <a:rPr lang="nl-BE" dirty="0"/>
              <a:t>bijv. applicatie wil bestand wegschrijven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935" y="2116729"/>
            <a:ext cx="2934109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8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H -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oofdstuk1" id="{737DEE3E-602E-476C-993A-5D458A42C05E}" vid="{887AA518-FCB2-4130-A010-15B7009F55A4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5767CAB4AE024DA6AF3B28388F134E" ma:contentTypeVersion="0" ma:contentTypeDescription="Een nieuw document maken." ma:contentTypeScope="" ma:versionID="d3df60f166dab5a21597c9ef093954eb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4663c74e03958450e8fecca49b21ad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DA45C93-41E4-441B-BFA7-95B9F3E5D9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CA0CC1-E170-4CD8-AAB5-9E4B57D9F8A0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B3814D9-8FB9-443F-87B9-338C8C0C01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Hoofdstuk1</Template>
  <TotalTime>569</TotalTime>
  <Words>1347</Words>
  <Application>Microsoft Office PowerPoint</Application>
  <PresentationFormat>Breedbeeld</PresentationFormat>
  <Paragraphs>292</Paragraphs>
  <Slides>39</Slides>
  <Notes>6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39</vt:i4>
      </vt:variant>
    </vt:vector>
  </HeadingPairs>
  <TitlesOfParts>
    <vt:vector size="47" baseType="lpstr">
      <vt:lpstr>Arial</vt:lpstr>
      <vt:lpstr>Calibri</vt:lpstr>
      <vt:lpstr>Consolas</vt:lpstr>
      <vt:lpstr>Courier New</vt:lpstr>
      <vt:lpstr>Symbol</vt:lpstr>
      <vt:lpstr>Tahoma</vt:lpstr>
      <vt:lpstr>Wingdings</vt:lpstr>
      <vt:lpstr>Kantoorthema</vt:lpstr>
      <vt:lpstr>PowerPoint-presentatie</vt:lpstr>
      <vt:lpstr>Hoofdstuk 2 Basismechanismen van een besturingssysteem</vt:lpstr>
      <vt:lpstr>PowerPoint-presentatie</vt:lpstr>
      <vt:lpstr>Instructies</vt:lpstr>
      <vt:lpstr>Instructies</vt:lpstr>
      <vt:lpstr>Processortoestand</vt:lpstr>
      <vt:lpstr>Processortoestand</vt:lpstr>
      <vt:lpstr>PowerPoint-presentatie</vt:lpstr>
      <vt:lpstr>Interrupts en System Calls</vt:lpstr>
      <vt:lpstr>Interrupts en System Calls</vt:lpstr>
      <vt:lpstr>Interrupt requests</vt:lpstr>
      <vt:lpstr>Interrupt requests</vt:lpstr>
      <vt:lpstr>PowerPoint-presentatie</vt:lpstr>
      <vt:lpstr>Interrupts</vt:lpstr>
      <vt:lpstr>Interrupt requests afhandelen</vt:lpstr>
      <vt:lpstr>Interrupttabel</vt:lpstr>
      <vt:lpstr>PowerPoint-presentatie</vt:lpstr>
      <vt:lpstr>PowerPoint-presentatie</vt:lpstr>
      <vt:lpstr>Context switch</vt:lpstr>
      <vt:lpstr>Snelheidswinst</vt:lpstr>
      <vt:lpstr>Soorten interrupts</vt:lpstr>
      <vt:lpstr>Soorten interrupts</vt:lpstr>
      <vt:lpstr>(A)synchrone interrupts</vt:lpstr>
      <vt:lpstr>Who called?</vt:lpstr>
      <vt:lpstr>Who called?</vt:lpstr>
      <vt:lpstr>Eerste manier</vt:lpstr>
      <vt:lpstr>Tweede manier</vt:lpstr>
      <vt:lpstr>Derde manier</vt:lpstr>
      <vt:lpstr>Prioriteiten</vt:lpstr>
      <vt:lpstr>Xzibit time!</vt:lpstr>
      <vt:lpstr>Onderbreken van interrupts</vt:lpstr>
      <vt:lpstr>PowerPoint-presentatie</vt:lpstr>
      <vt:lpstr>System calls </vt:lpstr>
      <vt:lpstr>Voorbeeld</vt:lpstr>
      <vt:lpstr>Beschikbare system calls</vt:lpstr>
      <vt:lpstr>Beschikbare system calls</vt:lpstr>
      <vt:lpstr>Read-system call in Linux</vt:lpstr>
      <vt:lpstr>PowerPoint-presentatie</vt:lpstr>
      <vt:lpstr>PowerPoint-presentatie</vt:lpstr>
    </vt:vector>
  </TitlesOfParts>
  <Company>UC Leuven-Limburg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Arne Walschap</dc:creator>
  <cp:keywords>AC 2016-2017</cp:keywords>
  <cp:lastModifiedBy>Tiebe Van Nieuwenhove</cp:lastModifiedBy>
  <cp:revision>26</cp:revision>
  <cp:lastPrinted>2015-09-25T11:14:55Z</cp:lastPrinted>
  <dcterms:created xsi:type="dcterms:W3CDTF">2018-02-11T15:02:32Z</dcterms:created>
  <dcterms:modified xsi:type="dcterms:W3CDTF">2019-09-18T09:24:55Z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0x0101007C5767CAB4AE024DA6AF3B28388F134E</vt:lpwstr>
  </property>
</Properties>
</file>